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embeddedFontLst>
    <p:embeddedFont>
      <p:font typeface="Oswald Regular"/>
      <p:regular r:id="rId8"/>
      <p:bold r:id="rId9"/>
    </p:embeddedFont>
    <p:embeddedFont>
      <p:font typeface="Oswald"/>
      <p:regular r:id="rId10"/>
      <p:bold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Oswald-bold.fntdata"/><Relationship Id="rId10" Type="http://schemas.openxmlformats.org/officeDocument/2006/relationships/font" Target="fonts/Oswa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OswaldRegular-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478653dead_4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478653dead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5f4cd6c1f9_1_25: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5f4cd6c1f9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“Save My Lawn” Makeover Photo Contest</a:t>
            </a:r>
            <a:r>
              <a:rPr lang="en"/>
              <a:t> - TV</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Custom Advertiser promotions that drive qualified leads for your clients. </a:t>
            </a:r>
            <a:r>
              <a:rPr lang="en" sz="1600">
                <a:solidFill>
                  <a:schemeClr val="dk1"/>
                </a:solidFill>
                <a:latin typeface="Muli"/>
                <a:ea typeface="Muli"/>
                <a:cs typeface="Muli"/>
                <a:sym typeface="Muli"/>
              </a:rPr>
              <a:t>We hope these are useful in driving revenue from advertisers that want leads and measurable results.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3-month packages. If you want to make these longer multi-month promotions you can do that. If you’re looking for something with a shorter time frame to align with programming or a special issue, you can do that as well.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a:t>
            </a:r>
            <a:r>
              <a:rPr lang="en" sz="1600">
                <a:solidFill>
                  <a:schemeClr val="dk1"/>
                </a:solidFill>
                <a:latin typeface="Muli"/>
                <a:ea typeface="Muli"/>
                <a:cs typeface="Muli"/>
                <a:sym typeface="Muli"/>
              </a:rPr>
              <a:t> prize is on each one-sheet. You can adjust the prize based on what your advertiser can offer. Remember with prizes: Relevance + Value = Participation. When discussing prizes with your advertisers don’t forget to ask them about co-op dollars they may be able to acquire. That can </a:t>
            </a:r>
            <a:r>
              <a:rPr lang="en" sz="1600">
                <a:solidFill>
                  <a:schemeClr val="dk1"/>
                </a:solidFill>
                <a:latin typeface="Muli"/>
                <a:ea typeface="Muli"/>
                <a:cs typeface="Muli"/>
                <a:sym typeface="Muli"/>
              </a:rPr>
              <a:t>offset</a:t>
            </a:r>
            <a:r>
              <a:rPr lang="en" sz="1600">
                <a:solidFill>
                  <a:schemeClr val="dk1"/>
                </a:solidFill>
                <a:latin typeface="Muli"/>
                <a:ea typeface="Muli"/>
                <a:cs typeface="Muli"/>
                <a:sym typeface="Muli"/>
              </a:rPr>
              <a: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nvSpPr>
        <p:spPr>
          <a:xfrm>
            <a:off x="229225" y="1456525"/>
            <a:ext cx="7271100" cy="8445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500">
                <a:solidFill>
                  <a:schemeClr val="dk1"/>
                </a:solidFill>
                <a:latin typeface="Oswald"/>
                <a:ea typeface="Oswald"/>
                <a:cs typeface="Oswald"/>
                <a:sym typeface="Oswald"/>
              </a:rPr>
              <a:t>“Save My Lawn” Makeover Photo Contest</a:t>
            </a:r>
            <a:endParaRPr b="1" sz="25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3-Month Campaign</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ctr">
              <a:spcBef>
                <a:spcPts val="0"/>
              </a:spcBef>
              <a:spcAft>
                <a:spcPts val="0"/>
              </a:spcAft>
              <a:buNone/>
            </a:pPr>
            <a:r>
              <a:rPr lang="en" sz="1000">
                <a:solidFill>
                  <a:schemeClr val="dk1"/>
                </a:solidFill>
                <a:latin typeface="Muli"/>
                <a:ea typeface="Muli"/>
                <a:cs typeface="Muli"/>
                <a:sym typeface="Muli"/>
              </a:rPr>
              <a:t>Generate leads with this 12-week multimedia campaign including on-air and digital ads, a lead-generating photo contest and an email campaign designed to drive the best results for your business!</a:t>
            </a:r>
            <a:endParaRPr sz="1000">
              <a:solidFill>
                <a:schemeClr val="dk1"/>
              </a:solidFill>
              <a:latin typeface="Muli"/>
              <a:ea typeface="Muli"/>
              <a:cs typeface="Muli"/>
              <a:sym typeface="Muli"/>
            </a:endParaRPr>
          </a:p>
          <a:p>
            <a:pPr indent="0" lvl="0" marL="457200" rtl="0" algn="ctr">
              <a:lnSpc>
                <a:spcPct val="115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Multimedia campaign to build brand awareness and engagement with your target audience</a:t>
            </a:r>
            <a:endParaRPr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Generate qualified leads for your business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Grow your email database</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Gather data on your potential customers</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Drive traffic to your website</a:t>
            </a:r>
            <a:endParaRPr sz="1000">
              <a:solidFill>
                <a:schemeClr val="dk1"/>
              </a:solidFill>
              <a:latin typeface="Muli"/>
              <a:ea typeface="Muli"/>
              <a:cs typeface="Muli"/>
              <a:sym typeface="Muli"/>
            </a:endParaRPr>
          </a:p>
          <a:p>
            <a:pPr indent="0" lvl="0" marL="0" rtl="0" algn="l">
              <a:lnSpc>
                <a:spcPct val="115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15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Sponsorship of Save My Lawn Makeover Photo Contest</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Sponsor Logo on promotional elements (print, digital, social and email) during the 12 week campaign</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30K run-of-site impressions (for your business)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20K run-of-site impressions to promote contest on tv.com during 12-week campaign</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Exclusive 728x90 digital ad unit on contest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Three lead-generation questions on the contest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Digital offer/coupon on the sweepstakes thank-you page</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Opt-in for your email database on the sweepstakes registration form</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Optional Facebook Like box on the sweepstakes registration form</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On-Air</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25x :30 on-air commercials weekly (M-F 6a-7p)</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6 mentions in midday news, once every other week (call for entries, winner announcement)</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Audio/Video ID in :15 promotional spots, Mon-Fri, 5a-5p (minimum 10/week)</a:t>
            </a:r>
            <a:endParaRPr sz="1000">
              <a:solidFill>
                <a:schemeClr val="dk1"/>
              </a:solidFill>
              <a:latin typeface="Muli"/>
              <a:ea typeface="Muli"/>
              <a:cs typeface="Muli"/>
              <a:sym typeface="Muli"/>
            </a:endParaRPr>
          </a:p>
          <a:p>
            <a:pPr indent="-292100" lvl="0" marL="4572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Email</a:t>
            </a:r>
            <a:endParaRPr sz="1000">
              <a:solidFill>
                <a:schemeClr val="dk1"/>
              </a:solidFill>
              <a:latin typeface="Muli"/>
              <a:ea typeface="Muli"/>
              <a:cs typeface="Muli"/>
              <a:sym typeface="Muli"/>
            </a:endParaRPr>
          </a:p>
          <a:p>
            <a:pPr indent="-292100" lvl="1" marL="914400" rtl="0" algn="l">
              <a:lnSpc>
                <a:spcPct val="115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Recognition on two promotional emails to our opted-in database of 30,000 (Your Email List Size goes here)</a:t>
            </a:r>
            <a:endParaRPr sz="10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invite email to be sent at the beginning of the campaign</a:t>
            </a:r>
            <a:endParaRPr sz="900">
              <a:solidFill>
                <a:schemeClr val="dk1"/>
              </a:solidFill>
              <a:latin typeface="Muli"/>
              <a:ea typeface="Muli"/>
              <a:cs typeface="Muli"/>
              <a:sym typeface="Muli"/>
            </a:endParaRPr>
          </a:p>
          <a:p>
            <a:pPr indent="-285750" lvl="2" marL="1371600" rtl="0" algn="l">
              <a:lnSpc>
                <a:spcPct val="115000"/>
              </a:lnSpc>
              <a:spcBef>
                <a:spcPts val="0"/>
              </a:spcBef>
              <a:spcAft>
                <a:spcPts val="0"/>
              </a:spcAft>
              <a:buClr>
                <a:schemeClr val="dk1"/>
              </a:buClr>
              <a:buSzPts val="900"/>
              <a:buFont typeface="Muli"/>
              <a:buChar char="■"/>
            </a:pPr>
            <a:r>
              <a:rPr lang="en" sz="900">
                <a:solidFill>
                  <a:schemeClr val="dk1"/>
                </a:solidFill>
                <a:latin typeface="Muli"/>
                <a:ea typeface="Muli"/>
                <a:cs typeface="Muli"/>
                <a:sym typeface="Muli"/>
              </a:rPr>
              <a:t>One last chance email to be sent 2 days before campaign ends </a:t>
            </a:r>
            <a:endParaRPr sz="900">
              <a:solidFill>
                <a:schemeClr val="dk1"/>
              </a:solidFill>
              <a:latin typeface="Muli"/>
              <a:ea typeface="Muli"/>
              <a:cs typeface="Muli"/>
              <a:sym typeface="Muli"/>
            </a:endParaRPr>
          </a:p>
          <a:p>
            <a:pPr indent="-292100" lvl="1" marL="914400" rtl="0" algn="l">
              <a:lnSpc>
                <a:spcPct val="100000"/>
              </a:lnSpc>
              <a:spcBef>
                <a:spcPts val="0"/>
              </a:spcBef>
              <a:spcAft>
                <a:spcPts val="0"/>
              </a:spcAft>
              <a:buClr>
                <a:schemeClr val="dk1"/>
              </a:buClr>
              <a:buSzPts val="1000"/>
              <a:buFont typeface="Muli"/>
              <a:buChar char="○"/>
            </a:pPr>
            <a:r>
              <a:rPr lang="en" sz="1000">
                <a:solidFill>
                  <a:schemeClr val="dk1"/>
                </a:solidFill>
                <a:latin typeface="Muli"/>
                <a:ea typeface="Muli"/>
                <a:cs typeface="Muli"/>
                <a:sym typeface="Muli"/>
              </a:rPr>
              <a:t>Thank you email sent to everyone who enters with coupon or offer from your business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Lawn Makeover valued at up to </a:t>
            </a:r>
            <a:r>
              <a:rPr lang="en" sz="1200">
                <a:solidFill>
                  <a:schemeClr val="dk1"/>
                </a:solidFill>
                <a:latin typeface="Muli"/>
                <a:ea typeface="Muli"/>
                <a:cs typeface="Muli"/>
                <a:sym typeface="Muli"/>
              </a:rPr>
              <a:t>$10,000</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Three Month time frame goes here</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VALUE: </a:t>
            </a:r>
            <a:r>
              <a:rPr lang="en" sz="1200">
                <a:solidFill>
                  <a:schemeClr val="dk1"/>
                </a:solidFill>
                <a:latin typeface="Muli"/>
                <a:ea typeface="Muli"/>
                <a:cs typeface="Muli"/>
                <a:sym typeface="Muli"/>
              </a:rPr>
              <a:t>$XXXX</a:t>
            </a:r>
            <a:endParaRPr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a:t>
            </a:r>
            <a:r>
              <a:rPr lang="en" sz="1200">
                <a:solidFill>
                  <a:schemeClr val="dk1"/>
                </a:solidFill>
                <a:latin typeface="Muli"/>
                <a:ea typeface="Muli"/>
                <a:cs typeface="Muli"/>
                <a:sym typeface="Muli"/>
              </a:rPr>
              <a:t>: $5,000 (small market) $10,000 (mid-size market), $20,000 (large market)</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1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a:t>
            </a:r>
            <a:r>
              <a:rPr lang="en" sz="1200">
                <a:solidFill>
                  <a:schemeClr val="dk1"/>
                </a:solidFill>
                <a:latin typeface="Muli"/>
                <a:ea typeface="Muli"/>
                <a:cs typeface="Muli"/>
                <a:sym typeface="Muli"/>
              </a:rPr>
              <a:t>tvstationurl</a:t>
            </a:r>
            <a:r>
              <a:rPr lang="en" sz="1200">
                <a:latin typeface="Muli"/>
                <a:ea typeface="Muli"/>
                <a:cs typeface="Muli"/>
                <a:sym typeface="Muli"/>
              </a:rPr>
              <a:t>.com</a:t>
            </a:r>
            <a:endParaRPr sz="1200">
              <a:latin typeface="Muli"/>
              <a:ea typeface="Muli"/>
              <a:cs typeface="Muli"/>
              <a:sym typeface="Muli"/>
            </a:endParaRPr>
          </a:p>
        </p:txBody>
      </p:sp>
      <p:pic>
        <p:nvPicPr>
          <p:cNvPr id="62" name="Google Shape;62;p14"/>
          <p:cNvPicPr preferRelativeResize="0"/>
          <p:nvPr/>
        </p:nvPicPr>
        <p:blipFill rotWithShape="1">
          <a:blip r:embed="rId3">
            <a:alphaModFix/>
          </a:blip>
          <a:srcRect b="0" l="0" r="0" t="39042"/>
          <a:stretch/>
        </p:blipFill>
        <p:spPr>
          <a:xfrm>
            <a:off x="229163" y="291250"/>
            <a:ext cx="7271176" cy="1165275"/>
          </a:xfrm>
          <a:prstGeom prst="rect">
            <a:avLst/>
          </a:prstGeom>
          <a:noFill/>
          <a:ln>
            <a:noFill/>
          </a:ln>
        </p:spPr>
      </p:pic>
      <p:sp>
        <p:nvSpPr>
          <p:cNvPr id="63" name="Google Shape;63;p14"/>
          <p:cNvSpPr txBox="1"/>
          <p:nvPr/>
        </p:nvSpPr>
        <p:spPr>
          <a:xfrm>
            <a:off x="4513325" y="259375"/>
            <a:ext cx="3048000" cy="58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2400">
                <a:latin typeface="Oswald Regular"/>
                <a:ea typeface="Oswald Regular"/>
                <a:cs typeface="Oswald Regular"/>
                <a:sym typeface="Oswald Regular"/>
              </a:rPr>
              <a:t>TV</a:t>
            </a:r>
            <a:endParaRPr sz="2400">
              <a:latin typeface="Oswald Regular"/>
              <a:ea typeface="Oswald Regular"/>
              <a:cs typeface="Oswald Regular"/>
              <a:sym typeface="Oswald Regul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