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Lst>
  <p:sldSz cy="10058400" cx="7772400"/>
  <p:notesSz cx="6858000" cy="9144000"/>
  <p:embeddedFontLst>
    <p:embeddedFont>
      <p:font typeface="Oswald"/>
      <p:regular r:id="rId11"/>
      <p:bold r:id="rId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Oswald-regular.fntdata"/><Relationship Id="rId10" Type="http://schemas.openxmlformats.org/officeDocument/2006/relationships/slide" Target="slides/slide5.xml"/><Relationship Id="rId12" Type="http://schemas.openxmlformats.org/officeDocument/2006/relationships/font" Target="fonts/Oswal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7a4f792647_0_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7a4f79264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640fcab6d3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640fcab6d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711e9489f5_0_1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711e9489f5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6ebc210c21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6ebc210c2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70e7a9bdc5_0_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70e7a9bdc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8" name="Google Shape;48;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34650" y="25"/>
            <a:ext cx="7807048" cy="10058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nationaldaycalendar.com/calendar-at-a-glance/"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264900" y="528200"/>
            <a:ext cx="7242600" cy="672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rPr b="1" lang="en" sz="3000">
                <a:latin typeface="Oswald"/>
                <a:ea typeface="Oswald"/>
                <a:cs typeface="Oswald"/>
                <a:sym typeface="Oswald"/>
              </a:rPr>
              <a:t>How to Use This Sales One-Sheet</a:t>
            </a:r>
            <a:endParaRPr b="1" sz="3000">
              <a:latin typeface="Oswald"/>
              <a:ea typeface="Oswald"/>
              <a:cs typeface="Oswald"/>
              <a:sym typeface="Oswald"/>
            </a:endParaRPr>
          </a:p>
        </p:txBody>
      </p:sp>
      <p:sp>
        <p:nvSpPr>
          <p:cNvPr id="56" name="Google Shape;56;p13"/>
          <p:cNvSpPr txBox="1"/>
          <p:nvPr/>
        </p:nvSpPr>
        <p:spPr>
          <a:xfrm>
            <a:off x="211050" y="1314250"/>
            <a:ext cx="7350300" cy="820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The following one-sheets are meant to help you sell a Recurring Revenue Food Bracket that drives monthly revenue for you and qualified leads for your clients. We have suggested monthly themes on page 2 (Use nominees from your citywide ballot to seed these brackets!)</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Promotion Name and Header Graphic</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Yes you can edit the name and/or header graphic of the promotion.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T</a:t>
            </a:r>
            <a:r>
              <a:rPr b="1" lang="en" sz="1600">
                <a:solidFill>
                  <a:schemeClr val="dk1"/>
                </a:solidFill>
                <a:latin typeface="Oswald"/>
                <a:ea typeface="Oswald"/>
                <a:cs typeface="Oswald"/>
                <a:sym typeface="Oswald"/>
              </a:rPr>
              <a:t>ime Frame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are recommending this be sold as a 12-month package. If you’re looking for something with a shorter time frame to align with programming or a special issue, you can adjust the timing of the campaign.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Package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packages based on media type that include digital, core and email. If you would like to edit the items in the package to reflect the inventory or capabilities of your media company, go for it!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Pricing</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pricing tiers based on small, mid-size, and large markets. These pricing tiers are an average of what we see our partners charging for custom promotions. Feel free to adjust these pricing tiers based on your market size, media type, promotion length, unique package, and what you feel the market can bear in terms of pricing.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Sponsors</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suggested title sponsors on page 3. This title sponsor would own the program for its duration.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Prize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A suggested prize for each month’s theme is on page 4. You can adjust the prize based on what your advertiser can offer. Remember with prizes: Relevance + Value = Participation. When discussing prizes with your advertisers don’t forget to ask them about co-op dollars they may be able to acquire. That can offset the cost of pricing and prizes for them!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nvSpPr>
        <p:spPr>
          <a:xfrm>
            <a:off x="221325" y="1367075"/>
            <a:ext cx="7295100" cy="692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Food Bracke</a:t>
            </a:r>
            <a:r>
              <a:rPr b="1" lang="en" sz="2200">
                <a:solidFill>
                  <a:schemeClr val="dk1"/>
                </a:solidFill>
                <a:latin typeface="Oswald"/>
                <a:ea typeface="Oswald"/>
                <a:cs typeface="Oswald"/>
                <a:sym typeface="Oswald"/>
              </a:rPr>
              <a:t>t </a:t>
            </a:r>
            <a:r>
              <a:rPr b="1" lang="en" sz="2000">
                <a:solidFill>
                  <a:schemeClr val="dk1"/>
                </a:solidFill>
                <a:latin typeface="Oswald"/>
                <a:ea typeface="Oswald"/>
                <a:cs typeface="Oswald"/>
                <a:sym typeface="Oswald"/>
              </a:rPr>
              <a:t>Themes</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u="sng">
                <a:solidFill>
                  <a:schemeClr val="hlink"/>
                </a:solidFill>
                <a:latin typeface="Muli"/>
                <a:ea typeface="Muli"/>
                <a:cs typeface="Muli"/>
                <a:sym typeface="Muli"/>
                <a:hlinkClick r:id="rId3"/>
              </a:rPr>
              <a:t>National Food Day Calendar </a:t>
            </a:r>
            <a:endParaRPr sz="1100">
              <a:solidFill>
                <a:schemeClr val="dk1"/>
              </a:solidFill>
              <a:latin typeface="Muli"/>
              <a:ea typeface="Muli"/>
              <a:cs typeface="Muli"/>
              <a:sym typeface="Muli"/>
            </a:endParaRPr>
          </a:p>
        </p:txBody>
      </p:sp>
      <p:pic>
        <p:nvPicPr>
          <p:cNvPr id="62" name="Google Shape;62;p14"/>
          <p:cNvPicPr preferRelativeResize="0"/>
          <p:nvPr/>
        </p:nvPicPr>
        <p:blipFill rotWithShape="1">
          <a:blip r:embed="rId4">
            <a:alphaModFix/>
          </a:blip>
          <a:srcRect b="37674" l="0" r="0" t="14130"/>
          <a:stretch/>
        </p:blipFill>
        <p:spPr>
          <a:xfrm>
            <a:off x="221313" y="265275"/>
            <a:ext cx="7295127" cy="1101800"/>
          </a:xfrm>
          <a:prstGeom prst="rect">
            <a:avLst/>
          </a:prstGeom>
          <a:noFill/>
          <a:ln>
            <a:noFill/>
          </a:ln>
        </p:spPr>
      </p:pic>
      <p:sp>
        <p:nvSpPr>
          <p:cNvPr id="63" name="Google Shape;63;p14"/>
          <p:cNvSpPr txBox="1"/>
          <p:nvPr/>
        </p:nvSpPr>
        <p:spPr>
          <a:xfrm>
            <a:off x="330245" y="2155200"/>
            <a:ext cx="3339600" cy="5443200"/>
          </a:xfrm>
          <a:prstGeom prst="rect">
            <a:avLst/>
          </a:prstGeom>
          <a:noFill/>
          <a:ln>
            <a:noFill/>
          </a:ln>
        </p:spPr>
        <p:txBody>
          <a:bodyPr anchorCtr="0" anchor="t" bIns="91425" lIns="91425" spcFirstLastPara="1" rIns="91425" wrap="square" tIns="91425">
            <a:noAutofit/>
          </a:bodyPr>
          <a:lstStyle/>
          <a:p>
            <a:pPr indent="0" lvl="0" marL="0" rtl="0" algn="ctr">
              <a:lnSpc>
                <a:spcPct val="97000"/>
              </a:lnSpc>
              <a:spcBef>
                <a:spcPts val="0"/>
              </a:spcBef>
              <a:spcAft>
                <a:spcPts val="0"/>
              </a:spcAft>
              <a:buNone/>
            </a:pPr>
            <a:r>
              <a:rPr b="1" lang="en" sz="1200">
                <a:solidFill>
                  <a:schemeClr val="dk1"/>
                </a:solidFill>
                <a:latin typeface="Muli"/>
                <a:ea typeface="Muli"/>
                <a:cs typeface="Muli"/>
                <a:sym typeface="Muli"/>
              </a:rPr>
              <a:t>January</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Bloody Mary Battle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(Bloody Mary Day is Jan. 1)</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Bagel Battle </a:t>
            </a:r>
            <a:r>
              <a:rPr i="1" lang="en" sz="1200">
                <a:solidFill>
                  <a:schemeClr val="dk1"/>
                </a:solidFill>
                <a:latin typeface="Muli"/>
                <a:ea typeface="Muli"/>
                <a:cs typeface="Muli"/>
                <a:sym typeface="Muli"/>
              </a:rPr>
              <a:t>(Bagel Day is Jan. 15)</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b="1" lang="en" sz="1200">
                <a:solidFill>
                  <a:schemeClr val="dk1"/>
                </a:solidFill>
                <a:latin typeface="Muli"/>
                <a:ea typeface="Muli"/>
                <a:cs typeface="Muli"/>
                <a:sym typeface="Muli"/>
              </a:rPr>
              <a:t>February</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Pizza Battle </a:t>
            </a:r>
            <a:r>
              <a:rPr i="1" lang="en" sz="1200">
                <a:solidFill>
                  <a:schemeClr val="dk1"/>
                </a:solidFill>
                <a:latin typeface="Muli"/>
                <a:ea typeface="Muli"/>
                <a:cs typeface="Muli"/>
                <a:sym typeface="Muli"/>
              </a:rPr>
              <a:t>(Pizza Day is Feb.9)</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Margarita Mayhem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(Margarita Day is Feb. 22)</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Mardi Gras Mania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b="1" lang="en" sz="1200">
                <a:solidFill>
                  <a:schemeClr val="dk1"/>
                </a:solidFill>
                <a:latin typeface="Muli"/>
                <a:ea typeface="Muli"/>
                <a:cs typeface="Muli"/>
                <a:sym typeface="Muli"/>
              </a:rPr>
              <a:t>March</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Irish Pub Brawl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(St. Patrick’s Day is March 17) </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Fried Chicken Battle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(Poultry Day is March 19)</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b="1" lang="en" sz="1200">
                <a:solidFill>
                  <a:schemeClr val="dk1"/>
                </a:solidFill>
                <a:latin typeface="Muli"/>
                <a:ea typeface="Muli"/>
                <a:cs typeface="Muli"/>
                <a:sym typeface="Muli"/>
              </a:rPr>
              <a:t>April</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Battle of the Brews </a:t>
            </a:r>
            <a:r>
              <a:rPr i="1" lang="en" sz="1200">
                <a:solidFill>
                  <a:schemeClr val="dk1"/>
                </a:solidFill>
                <a:latin typeface="Muli"/>
                <a:ea typeface="Muli"/>
                <a:cs typeface="Muli"/>
                <a:sym typeface="Muli"/>
              </a:rPr>
              <a:t>(Beer Day is April 7)</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Spring Cocktail Challenge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Easter Brunch Battle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Waffle Brawl</a:t>
            </a:r>
            <a:r>
              <a:rPr i="1" lang="en" sz="1200">
                <a:solidFill>
                  <a:schemeClr val="dk1"/>
                </a:solidFill>
                <a:latin typeface="Muli"/>
                <a:ea typeface="Muli"/>
                <a:cs typeface="Muli"/>
                <a:sym typeface="Muli"/>
              </a:rPr>
              <a:t> (Waffle Day is Aug. 24)</a:t>
            </a:r>
            <a:r>
              <a:rPr lang="en" sz="1200">
                <a:solidFill>
                  <a:schemeClr val="dk1"/>
                </a:solidFill>
                <a:latin typeface="Muli"/>
                <a:ea typeface="Muli"/>
                <a:cs typeface="Muli"/>
                <a:sym typeface="Muli"/>
              </a:rPr>
              <a:t>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Coffee House Challenge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(Coffee Day is Aug. 29)</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b="1" lang="en" sz="1200">
                <a:solidFill>
                  <a:schemeClr val="dk1"/>
                </a:solidFill>
                <a:latin typeface="Muli"/>
                <a:ea typeface="Muli"/>
                <a:cs typeface="Muli"/>
                <a:sym typeface="Muli"/>
              </a:rPr>
              <a:t>May</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Mexican Food Showdown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(Cinco de Mayo is May 5) </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Bakery Brawl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(World Baking Day is May 17)</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Ultimate Wine Fight </a:t>
            </a:r>
            <a:r>
              <a:rPr i="1" lang="en" sz="1200">
                <a:solidFill>
                  <a:schemeClr val="dk1"/>
                </a:solidFill>
                <a:latin typeface="Muli"/>
                <a:ea typeface="Muli"/>
                <a:cs typeface="Muli"/>
                <a:sym typeface="Muli"/>
              </a:rPr>
              <a:t>(Wine Day is May 25)</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Battle of the Burgers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(Hamburger Day is May 28)</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b="1" lang="en" sz="1200">
                <a:solidFill>
                  <a:schemeClr val="dk1"/>
                </a:solidFill>
                <a:latin typeface="Muli"/>
                <a:ea typeface="Muli"/>
                <a:cs typeface="Muli"/>
                <a:sym typeface="Muli"/>
              </a:rPr>
              <a:t>June</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The Great Donut Debate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(Donut Day is June 5)</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Summer Cocktail Challenge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Patio Battle </a:t>
            </a:r>
            <a:r>
              <a:rPr i="1" lang="en" sz="1200">
                <a:solidFill>
                  <a:schemeClr val="dk1"/>
                </a:solidFill>
                <a:latin typeface="Muli"/>
                <a:ea typeface="Muli"/>
                <a:cs typeface="Muli"/>
                <a:sym typeface="Muli"/>
              </a:rPr>
              <a:t>(Patio Day is June 3)</a:t>
            </a:r>
            <a:endParaRPr i="1" sz="1200">
              <a:solidFill>
                <a:schemeClr val="dk1"/>
              </a:solidFill>
              <a:latin typeface="Muli"/>
              <a:ea typeface="Muli"/>
              <a:cs typeface="Muli"/>
              <a:sym typeface="Muli"/>
            </a:endParaRPr>
          </a:p>
        </p:txBody>
      </p:sp>
      <p:sp>
        <p:nvSpPr>
          <p:cNvPr id="64" name="Google Shape;64;p14"/>
          <p:cNvSpPr txBox="1"/>
          <p:nvPr/>
        </p:nvSpPr>
        <p:spPr>
          <a:xfrm>
            <a:off x="4051994" y="2155200"/>
            <a:ext cx="3339600" cy="5443200"/>
          </a:xfrm>
          <a:prstGeom prst="rect">
            <a:avLst/>
          </a:prstGeom>
          <a:noFill/>
          <a:ln>
            <a:noFill/>
          </a:ln>
        </p:spPr>
        <p:txBody>
          <a:bodyPr anchorCtr="0" anchor="t" bIns="91425" lIns="91425" spcFirstLastPara="1" rIns="91425" wrap="square" tIns="91425">
            <a:noAutofit/>
          </a:bodyPr>
          <a:lstStyle/>
          <a:p>
            <a:pPr indent="0" lvl="0" marL="0" rtl="0" algn="ctr">
              <a:lnSpc>
                <a:spcPct val="97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July</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BBQ Battle </a:t>
            </a:r>
            <a:r>
              <a:rPr i="1" lang="en" sz="1200">
                <a:solidFill>
                  <a:schemeClr val="dk1"/>
                </a:solidFill>
                <a:latin typeface="Muli"/>
                <a:ea typeface="Muli"/>
                <a:cs typeface="Muli"/>
                <a:sym typeface="Muli"/>
              </a:rPr>
              <a:t>(Barbecue Day is July 4)</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French Fry Face-Off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i="1" lang="en" sz="1200">
                <a:solidFill>
                  <a:schemeClr val="dk1"/>
                </a:solidFill>
                <a:latin typeface="Muli"/>
                <a:ea typeface="Muli"/>
                <a:cs typeface="Muli"/>
                <a:sym typeface="Muli"/>
              </a:rPr>
              <a:t>(French Fry Day is July 13)</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Ice Cream Debate </a:t>
            </a:r>
            <a:r>
              <a:rPr i="1" lang="en" sz="1200">
                <a:solidFill>
                  <a:schemeClr val="dk1"/>
                </a:solidFill>
                <a:latin typeface="Muli"/>
                <a:ea typeface="Muli"/>
                <a:cs typeface="Muli"/>
                <a:sym typeface="Muli"/>
              </a:rPr>
              <a:t>(Ice Cream Day is July 19)</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August</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Kids’ Menu Mania</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Food Truck Face-Off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September</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Tailgate Food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i="1" lang="en" sz="1200">
                <a:solidFill>
                  <a:schemeClr val="dk1"/>
                </a:solidFill>
                <a:latin typeface="Muli"/>
                <a:ea typeface="Muli"/>
                <a:cs typeface="Muli"/>
                <a:sym typeface="Muli"/>
              </a:rPr>
              <a:t>(National Tailgating Day is Sep. 5)</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Tailgate Cocktail Challenge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Breakfast Battle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i="1" lang="en" sz="1200">
                <a:solidFill>
                  <a:schemeClr val="dk1"/>
                </a:solidFill>
                <a:latin typeface="Muli"/>
                <a:ea typeface="Muli"/>
                <a:cs typeface="Muli"/>
                <a:sym typeface="Muli"/>
              </a:rPr>
              <a:t>(Breakfast Day is Sep. 26)</a:t>
            </a:r>
            <a:r>
              <a:rPr lang="en" sz="1200">
                <a:solidFill>
                  <a:schemeClr val="dk1"/>
                </a:solidFill>
                <a:latin typeface="Muli"/>
                <a:ea typeface="Muli"/>
                <a:cs typeface="Muli"/>
                <a:sym typeface="Muli"/>
              </a:rPr>
              <a:t>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October</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Top Taco Spots Showdown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i="1" lang="en" sz="1200">
                <a:solidFill>
                  <a:schemeClr val="dk1"/>
                </a:solidFill>
                <a:latin typeface="Muli"/>
                <a:ea typeface="Muli"/>
                <a:cs typeface="Muli"/>
                <a:sym typeface="Muli"/>
              </a:rPr>
              <a:t>(Taco Day Oct. 4)</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Fall Cocktail Challenge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Vegetarian Showdown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i="1" lang="en" sz="1200">
                <a:solidFill>
                  <a:schemeClr val="dk1"/>
                </a:solidFill>
                <a:latin typeface="Muli"/>
                <a:ea typeface="Muli"/>
                <a:cs typeface="Muli"/>
                <a:sym typeface="Muli"/>
              </a:rPr>
              <a:t>(Vegetarian Day is Oct. 1)</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N</a:t>
            </a:r>
            <a:r>
              <a:rPr b="1" lang="en" sz="1200">
                <a:solidFill>
                  <a:schemeClr val="dk1"/>
                </a:solidFill>
                <a:latin typeface="Muli"/>
                <a:ea typeface="Muli"/>
                <a:cs typeface="Muli"/>
                <a:sym typeface="Muli"/>
              </a:rPr>
              <a:t>ovember</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Dessert Showdown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Fast Food Favorites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i="1" lang="en" sz="1200">
                <a:solidFill>
                  <a:schemeClr val="dk1"/>
                </a:solidFill>
                <a:latin typeface="Muli"/>
                <a:ea typeface="Muli"/>
                <a:cs typeface="Muli"/>
                <a:sym typeface="Muli"/>
              </a:rPr>
              <a:t>(Fast Food Day is Nov.16)</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Sandwich Showdown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i="1" lang="en" sz="1200">
                <a:solidFill>
                  <a:schemeClr val="dk1"/>
                </a:solidFill>
                <a:latin typeface="Muli"/>
                <a:ea typeface="Muli"/>
                <a:cs typeface="Muli"/>
                <a:sym typeface="Muli"/>
              </a:rPr>
              <a:t>(Sandwich Day is Nov. 3)</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Chinese Take-Out Battle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i="1" lang="en" sz="1200">
                <a:solidFill>
                  <a:schemeClr val="dk1"/>
                </a:solidFill>
                <a:latin typeface="Muli"/>
                <a:ea typeface="Muli"/>
                <a:cs typeface="Muli"/>
                <a:sym typeface="Muli"/>
              </a:rPr>
              <a:t>(Chinese Take-Out Day is Nov. 5)</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December</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Cookie Challenge (Cookie Day is Dec. 4)</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Bartender Brawl (Bartender Day is Dec. 5)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Winter Cocktail Challenge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t/>
            </a:r>
            <a:endParaRPr b="1" sz="1200">
              <a:solidFill>
                <a:schemeClr val="dk1"/>
              </a:solidFill>
              <a:latin typeface="Muli"/>
              <a:ea typeface="Muli"/>
              <a:cs typeface="Muli"/>
              <a:sym typeface="Mul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nvSpPr>
        <p:spPr>
          <a:xfrm>
            <a:off x="221325" y="1367075"/>
            <a:ext cx="7295100" cy="8452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Food Bracket</a:t>
            </a:r>
            <a:endParaRPr b="1" sz="22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000">
                <a:solidFill>
                  <a:schemeClr val="dk1"/>
                </a:solidFill>
                <a:latin typeface="Oswald"/>
                <a:ea typeface="Oswald"/>
                <a:cs typeface="Oswald"/>
                <a:sym typeface="Oswald"/>
              </a:rPr>
              <a:t>Sponsor Ideas</a:t>
            </a:r>
            <a:endParaRPr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9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5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2400">
                <a:solidFill>
                  <a:schemeClr val="dk1"/>
                </a:solidFill>
                <a:latin typeface="Muli"/>
                <a:ea typeface="Muli"/>
                <a:cs typeface="Muli"/>
                <a:sym typeface="Muli"/>
              </a:rPr>
              <a:t>Convention &amp; Visitor Bureaus, Tourism Bureaus</a:t>
            </a:r>
            <a:endParaRPr b="1"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2400">
                <a:solidFill>
                  <a:schemeClr val="dk1"/>
                </a:solidFill>
                <a:latin typeface="Muli"/>
                <a:ea typeface="Muli"/>
                <a:cs typeface="Muli"/>
                <a:sym typeface="Muli"/>
              </a:rPr>
              <a:t>Grocery, Specialty Grocery Stores</a:t>
            </a:r>
            <a:endParaRPr b="1"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2400">
                <a:solidFill>
                  <a:schemeClr val="dk1"/>
                </a:solidFill>
                <a:latin typeface="Muli"/>
                <a:ea typeface="Muli"/>
                <a:cs typeface="Muli"/>
                <a:sym typeface="Muli"/>
              </a:rPr>
              <a:t>(meat, seafood, health food, etc.)</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2400">
                <a:solidFill>
                  <a:schemeClr val="dk1"/>
                </a:solidFill>
                <a:latin typeface="Muli"/>
                <a:ea typeface="Muli"/>
                <a:cs typeface="Muli"/>
                <a:sym typeface="Muli"/>
              </a:rPr>
              <a:t>Beer, Wine, and Liquor Distributors</a:t>
            </a:r>
            <a:endParaRPr b="1"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2400">
                <a:solidFill>
                  <a:schemeClr val="dk1"/>
                </a:solidFill>
                <a:latin typeface="Muli"/>
                <a:ea typeface="Muli"/>
                <a:cs typeface="Muli"/>
                <a:sym typeface="Muli"/>
              </a:rPr>
              <a:t>Drink Mix Companies</a:t>
            </a:r>
            <a:endParaRPr b="1" sz="24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24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t/>
            </a:r>
            <a:endParaRPr sz="24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2400">
              <a:solidFill>
                <a:schemeClr val="dk1"/>
              </a:solidFill>
              <a:latin typeface="Muli"/>
              <a:ea typeface="Muli"/>
              <a:cs typeface="Muli"/>
              <a:sym typeface="Muli"/>
            </a:endParaRPr>
          </a:p>
        </p:txBody>
      </p:sp>
      <p:pic>
        <p:nvPicPr>
          <p:cNvPr id="70" name="Google Shape;70;p15"/>
          <p:cNvPicPr preferRelativeResize="0"/>
          <p:nvPr/>
        </p:nvPicPr>
        <p:blipFill rotWithShape="1">
          <a:blip r:embed="rId3">
            <a:alphaModFix/>
          </a:blip>
          <a:srcRect b="37674" l="0" r="0" t="14130"/>
          <a:stretch/>
        </p:blipFill>
        <p:spPr>
          <a:xfrm>
            <a:off x="221313" y="265275"/>
            <a:ext cx="7295127" cy="1101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6"/>
          <p:cNvSpPr txBox="1"/>
          <p:nvPr/>
        </p:nvSpPr>
        <p:spPr>
          <a:xfrm>
            <a:off x="221325" y="1367075"/>
            <a:ext cx="7295100" cy="8452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Food Bracket </a:t>
            </a:r>
            <a:r>
              <a:rPr b="1" lang="en" sz="2000">
                <a:solidFill>
                  <a:schemeClr val="dk1"/>
                </a:solidFill>
                <a:latin typeface="Oswald"/>
                <a:ea typeface="Oswald"/>
                <a:cs typeface="Oswald"/>
                <a:sym typeface="Oswald"/>
              </a:rPr>
              <a:t>Prize Ideas</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1200">
                <a:solidFill>
                  <a:schemeClr val="dk1"/>
                </a:solidFill>
                <a:latin typeface="Muli"/>
                <a:ea typeface="Muli"/>
                <a:cs typeface="Muli"/>
                <a:sym typeface="Muli"/>
              </a:rPr>
              <a:t>Changing your prize each month keeps your bracket fresh and exciting for your audience and allows your advertiser to showcase seasonal offerings. </a:t>
            </a:r>
            <a:endParaRPr b="1"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b="1" sz="6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Ja</a:t>
            </a:r>
            <a:r>
              <a:rPr b="1" lang="en" sz="1250">
                <a:solidFill>
                  <a:schemeClr val="dk1"/>
                </a:solidFill>
                <a:latin typeface="Muli"/>
                <a:ea typeface="Muli"/>
                <a:cs typeface="Muli"/>
                <a:sym typeface="Muli"/>
              </a:rPr>
              <a:t>nuary</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Grocery Gift Cards, Catering for “Big Game” party</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February</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Pizza party (for “Big Game” or Office),  Pizza for a year (one pizza a week x 52 weeks), Valentine’s Dinner for two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March</a:t>
            </a:r>
            <a:endParaRPr b="1" sz="1250">
              <a:solidFill>
                <a:schemeClr val="dk1"/>
              </a:solidFill>
              <a:latin typeface="Muli"/>
              <a:ea typeface="Muli"/>
              <a:cs typeface="Muli"/>
              <a:sym typeface="Muli"/>
            </a:endParaRPr>
          </a:p>
          <a:p>
            <a:pPr indent="0" lvl="0" marL="0" rtl="0" algn="ctr">
              <a:spcBef>
                <a:spcPts val="0"/>
              </a:spcBef>
              <a:spcAft>
                <a:spcPts val="0"/>
              </a:spcAft>
              <a:buNone/>
            </a:pPr>
            <a:r>
              <a:rPr lang="en" sz="1250">
                <a:solidFill>
                  <a:schemeClr val="dk1"/>
                </a:solidFill>
                <a:latin typeface="Muli"/>
                <a:ea typeface="Muli"/>
                <a:cs typeface="Muli"/>
                <a:sym typeface="Muli"/>
              </a:rPr>
              <a:t>Tickets to St. Patrick’s Day events, Watch party for College hoops, Swag from Beer Distributors </a:t>
            </a:r>
            <a:endParaRPr sz="1250">
              <a:solidFill>
                <a:schemeClr val="dk1"/>
              </a:solidFill>
              <a:latin typeface="Muli"/>
              <a:ea typeface="Muli"/>
              <a:cs typeface="Muli"/>
              <a:sym typeface="Muli"/>
            </a:endParaRPr>
          </a:p>
          <a:p>
            <a:pPr indent="0" lvl="0" marL="0" rtl="0" algn="ctr">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April</a:t>
            </a:r>
            <a:endParaRPr b="1" sz="125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rPr lang="en" sz="1250">
                <a:solidFill>
                  <a:schemeClr val="dk1"/>
                </a:solidFill>
                <a:latin typeface="Muli"/>
                <a:ea typeface="Muli"/>
                <a:cs typeface="Muli"/>
                <a:sym typeface="Muli"/>
              </a:rPr>
              <a:t>Brewery gift cards, Grocery gift cards</a:t>
            </a:r>
            <a:endParaRPr sz="125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May</a:t>
            </a:r>
            <a:endParaRPr b="1" sz="125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rPr lang="en" sz="1250">
                <a:solidFill>
                  <a:schemeClr val="dk1"/>
                </a:solidFill>
                <a:latin typeface="Muli"/>
                <a:ea typeface="Muli"/>
                <a:cs typeface="Muli"/>
                <a:sym typeface="Muli"/>
              </a:rPr>
              <a:t>Grill, outdoor furniture, grilling utensils, meat thermometer, seasoning and sauce bundles, grilling gear, grocery gift cards, baking supplies, restaurant gift cards</a:t>
            </a:r>
            <a:endParaRPr sz="125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June</a:t>
            </a:r>
            <a:endParaRPr b="1" sz="125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rPr lang="en" sz="1250">
                <a:solidFill>
                  <a:schemeClr val="dk1"/>
                </a:solidFill>
                <a:latin typeface="Muli"/>
                <a:ea typeface="Muli"/>
                <a:cs typeface="Muli"/>
                <a:sym typeface="Muli"/>
              </a:rPr>
              <a:t>Office donuts, donuts for a year, gift cards</a:t>
            </a:r>
            <a:endParaRPr sz="125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t/>
            </a:r>
            <a:endParaRPr sz="125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rPr b="1" lang="en" sz="1250">
                <a:solidFill>
                  <a:schemeClr val="dk1"/>
                </a:solidFill>
                <a:latin typeface="Muli"/>
                <a:ea typeface="Muli"/>
                <a:cs typeface="Muli"/>
                <a:sym typeface="Muli"/>
              </a:rPr>
              <a:t>July</a:t>
            </a:r>
            <a:endParaRPr b="1" sz="1250">
              <a:solidFill>
                <a:schemeClr val="dk1"/>
              </a:solidFill>
              <a:latin typeface="Muli"/>
              <a:ea typeface="Muli"/>
              <a:cs typeface="Muli"/>
              <a:sym typeface="Muli"/>
            </a:endParaRPr>
          </a:p>
          <a:p>
            <a:pPr indent="0" lvl="0" marL="0" rtl="0" algn="ctr">
              <a:spcBef>
                <a:spcPts val="0"/>
              </a:spcBef>
              <a:spcAft>
                <a:spcPts val="0"/>
              </a:spcAft>
              <a:buNone/>
            </a:pPr>
            <a:r>
              <a:rPr lang="en" sz="1250">
                <a:solidFill>
                  <a:schemeClr val="dk1"/>
                </a:solidFill>
                <a:latin typeface="Muli"/>
                <a:ea typeface="Muli"/>
                <a:cs typeface="Muli"/>
                <a:sym typeface="Muli"/>
              </a:rPr>
              <a:t>Grill, outdoor furniture, grilling utensils, meat thermometer, seasoning and sauce bundles, grilling gear, grocery gift cards, restaurant gift cards</a:t>
            </a:r>
            <a:endParaRPr sz="1250">
              <a:solidFill>
                <a:schemeClr val="dk1"/>
              </a:solidFill>
              <a:latin typeface="Muli"/>
              <a:ea typeface="Muli"/>
              <a:cs typeface="Muli"/>
              <a:sym typeface="Muli"/>
            </a:endParaRPr>
          </a:p>
          <a:p>
            <a:pPr indent="0" lvl="0" marL="0" rtl="0" algn="ctr">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August</a:t>
            </a:r>
            <a:endParaRPr b="1" sz="1250">
              <a:solidFill>
                <a:schemeClr val="dk1"/>
              </a:solidFill>
              <a:latin typeface="Muli"/>
              <a:ea typeface="Muli"/>
              <a:cs typeface="Muli"/>
              <a:sym typeface="Muli"/>
            </a:endParaRPr>
          </a:p>
          <a:p>
            <a:pPr indent="0" lvl="0" marL="0" rtl="0" algn="ctr">
              <a:spcBef>
                <a:spcPts val="0"/>
              </a:spcBef>
              <a:spcAft>
                <a:spcPts val="0"/>
              </a:spcAft>
              <a:buNone/>
            </a:pPr>
            <a:r>
              <a:rPr lang="en" sz="1250">
                <a:solidFill>
                  <a:schemeClr val="dk1"/>
                </a:solidFill>
                <a:latin typeface="Muli"/>
                <a:ea typeface="Muli"/>
                <a:cs typeface="Muli"/>
                <a:sym typeface="Muli"/>
              </a:rPr>
              <a:t>Gift cards, Tickets to food truck event</a:t>
            </a:r>
            <a:endParaRPr sz="1250">
              <a:solidFill>
                <a:schemeClr val="dk1"/>
              </a:solidFill>
              <a:latin typeface="Muli"/>
              <a:ea typeface="Muli"/>
              <a:cs typeface="Muli"/>
              <a:sym typeface="Muli"/>
            </a:endParaRPr>
          </a:p>
          <a:p>
            <a:pPr indent="0" lvl="0" marL="0" rtl="0" algn="ctr">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September</a:t>
            </a:r>
            <a:endParaRPr b="1" sz="1250">
              <a:solidFill>
                <a:schemeClr val="dk1"/>
              </a:solidFill>
              <a:latin typeface="Muli"/>
              <a:ea typeface="Muli"/>
              <a:cs typeface="Muli"/>
              <a:sym typeface="Muli"/>
            </a:endParaRPr>
          </a:p>
          <a:p>
            <a:pPr indent="0" lvl="0" marL="0" rtl="0" algn="ctr">
              <a:spcBef>
                <a:spcPts val="0"/>
              </a:spcBef>
              <a:spcAft>
                <a:spcPts val="0"/>
              </a:spcAft>
              <a:buNone/>
            </a:pPr>
            <a:r>
              <a:rPr lang="en" sz="1250">
                <a:solidFill>
                  <a:schemeClr val="dk1"/>
                </a:solidFill>
                <a:latin typeface="Muli"/>
                <a:ea typeface="Muli"/>
                <a:cs typeface="Muli"/>
                <a:sym typeface="Muli"/>
              </a:rPr>
              <a:t>Grocery gift cards, Tailgate supplies, Tailgate party package (tent, chairs, catering), Catering package</a:t>
            </a:r>
            <a:endParaRPr sz="1250">
              <a:solidFill>
                <a:schemeClr val="dk1"/>
              </a:solidFill>
              <a:latin typeface="Muli"/>
              <a:ea typeface="Muli"/>
              <a:cs typeface="Muli"/>
              <a:sym typeface="Muli"/>
            </a:endParaRPr>
          </a:p>
          <a:p>
            <a:pPr indent="0" lvl="0" marL="0" rtl="0" algn="ctr">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October</a:t>
            </a:r>
            <a:endParaRPr b="1" sz="1250">
              <a:solidFill>
                <a:schemeClr val="dk1"/>
              </a:solidFill>
              <a:latin typeface="Muli"/>
              <a:ea typeface="Muli"/>
              <a:cs typeface="Muli"/>
              <a:sym typeface="Muli"/>
            </a:endParaRPr>
          </a:p>
          <a:p>
            <a:pPr indent="0" lvl="0" marL="0" rtl="0" algn="ctr">
              <a:spcBef>
                <a:spcPts val="0"/>
              </a:spcBef>
              <a:spcAft>
                <a:spcPts val="0"/>
              </a:spcAft>
              <a:buNone/>
            </a:pPr>
            <a:r>
              <a:rPr lang="en" sz="1250">
                <a:solidFill>
                  <a:schemeClr val="dk1"/>
                </a:solidFill>
                <a:latin typeface="Muli"/>
                <a:ea typeface="Muli"/>
                <a:cs typeface="Muli"/>
                <a:sym typeface="Muli"/>
              </a:rPr>
              <a:t>Event Tickets, Giftcards</a:t>
            </a:r>
            <a:endParaRPr sz="1250">
              <a:solidFill>
                <a:schemeClr val="dk1"/>
              </a:solidFill>
              <a:latin typeface="Muli"/>
              <a:ea typeface="Muli"/>
              <a:cs typeface="Muli"/>
              <a:sym typeface="Muli"/>
            </a:endParaRPr>
          </a:p>
          <a:p>
            <a:pPr indent="0" lvl="0" marL="0" rtl="0" algn="ctr">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N</a:t>
            </a:r>
            <a:r>
              <a:rPr b="1" lang="en" sz="1250">
                <a:solidFill>
                  <a:schemeClr val="dk1"/>
                </a:solidFill>
                <a:latin typeface="Muli"/>
                <a:ea typeface="Muli"/>
                <a:cs typeface="Muli"/>
                <a:sym typeface="Muli"/>
              </a:rPr>
              <a:t>ovember</a:t>
            </a:r>
            <a:endParaRPr b="1" sz="1250">
              <a:solidFill>
                <a:schemeClr val="dk1"/>
              </a:solidFill>
              <a:latin typeface="Muli"/>
              <a:ea typeface="Muli"/>
              <a:cs typeface="Muli"/>
              <a:sym typeface="Muli"/>
            </a:endParaRPr>
          </a:p>
          <a:p>
            <a:pPr indent="0" lvl="0" marL="0" rtl="0" algn="ctr">
              <a:spcBef>
                <a:spcPts val="0"/>
              </a:spcBef>
              <a:spcAft>
                <a:spcPts val="0"/>
              </a:spcAft>
              <a:buNone/>
            </a:pPr>
            <a:r>
              <a:rPr lang="en" sz="1250">
                <a:solidFill>
                  <a:schemeClr val="dk1"/>
                </a:solidFill>
                <a:latin typeface="Muli"/>
                <a:ea typeface="Muli"/>
                <a:cs typeface="Muli"/>
                <a:sym typeface="Muli"/>
              </a:rPr>
              <a:t>Catering services, Thanksgiving meal, grocery gift cards</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December</a:t>
            </a:r>
            <a:endParaRPr b="1" sz="125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rPr lang="en" sz="1250">
                <a:solidFill>
                  <a:schemeClr val="dk1"/>
                </a:solidFill>
                <a:latin typeface="Muli"/>
                <a:ea typeface="Muli"/>
                <a:cs typeface="Muli"/>
                <a:sym typeface="Muli"/>
              </a:rPr>
              <a:t>Giftcards, Bakeware, Cookies or Bagel for your office party</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p:txBody>
      </p:sp>
      <p:pic>
        <p:nvPicPr>
          <p:cNvPr id="76" name="Google Shape;76;p16"/>
          <p:cNvPicPr preferRelativeResize="0"/>
          <p:nvPr/>
        </p:nvPicPr>
        <p:blipFill rotWithShape="1">
          <a:blip r:embed="rId3">
            <a:alphaModFix/>
          </a:blip>
          <a:srcRect b="37674" l="0" r="0" t="14130"/>
          <a:stretch/>
        </p:blipFill>
        <p:spPr>
          <a:xfrm>
            <a:off x="221313" y="265275"/>
            <a:ext cx="7295127" cy="1101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7"/>
          <p:cNvSpPr txBox="1"/>
          <p:nvPr/>
        </p:nvSpPr>
        <p:spPr>
          <a:xfrm>
            <a:off x="221325" y="1367075"/>
            <a:ext cx="7295100" cy="8452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Food Bracket</a:t>
            </a:r>
            <a:endParaRPr b="1" sz="22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000">
                <a:solidFill>
                  <a:schemeClr val="dk1"/>
                </a:solidFill>
                <a:latin typeface="Oswald"/>
                <a:ea typeface="Oswald"/>
                <a:cs typeface="Oswald"/>
                <a:sym typeface="Oswald"/>
              </a:rPr>
              <a:t>12 Month Campaign</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100">
                <a:solidFill>
                  <a:schemeClr val="dk1"/>
                </a:solidFill>
                <a:latin typeface="Muli"/>
                <a:ea typeface="Muli"/>
                <a:cs typeface="Muli"/>
                <a:sym typeface="Muli"/>
              </a:rPr>
              <a:t>Be the exclusive sponsor of this 12-Month Food Bracket campaign.  </a:t>
            </a:r>
            <a:r>
              <a:rPr lang="en" sz="1100">
                <a:solidFill>
                  <a:schemeClr val="dk1"/>
                </a:solidFill>
                <a:latin typeface="Muli"/>
                <a:ea typeface="Muli"/>
                <a:cs typeface="Muli"/>
                <a:sym typeface="Muli"/>
              </a:rPr>
              <a:t>Each month</a:t>
            </a:r>
            <a:r>
              <a:rPr lang="en" sz="1100">
                <a:solidFill>
                  <a:schemeClr val="dk1"/>
                </a:solidFill>
                <a:latin typeface="Muli"/>
                <a:ea typeface="Muli"/>
                <a:cs typeface="Muli"/>
                <a:sym typeface="Muli"/>
              </a:rPr>
              <a:t> will have a different food theme (see page 2 for themes) and can feature different products and seasonal l</a:t>
            </a:r>
            <a:r>
              <a:rPr lang="en" sz="1100">
                <a:solidFill>
                  <a:schemeClr val="dk1"/>
                </a:solidFill>
                <a:latin typeface="Muli"/>
                <a:ea typeface="Muli"/>
                <a:cs typeface="Muli"/>
                <a:sym typeface="Muli"/>
              </a:rPr>
              <a:t>ead-gen questions.</a:t>
            </a:r>
            <a:r>
              <a:rPr lang="en" sz="1100">
                <a:solidFill>
                  <a:schemeClr val="dk1"/>
                </a:solidFill>
                <a:latin typeface="Muli"/>
                <a:ea typeface="Muli"/>
                <a:cs typeface="Muli"/>
                <a:sym typeface="Muli"/>
              </a:rPr>
              <a:t>  </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BENEFITS OF BEING A SPONSOR:</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Multimedia campaign to build brand awareness and engagement with your target audience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Generate qualified leads for your business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Grow your email database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Gather data on your potential customers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Drive traffic to your website</a:t>
            </a:r>
            <a:endParaRPr sz="1100">
              <a:solidFill>
                <a:schemeClr val="dk1"/>
              </a:solidFill>
              <a:latin typeface="Muli"/>
              <a:ea typeface="Muli"/>
              <a:cs typeface="Muli"/>
              <a:sym typeface="Muli"/>
            </a:endParaRPr>
          </a:p>
          <a:p>
            <a:pPr indent="-298450" lvl="0" marL="4572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Drive audience to return multiple times to vote</a:t>
            </a:r>
            <a:endParaRPr sz="1100">
              <a:solidFill>
                <a:schemeClr val="dk1"/>
              </a:solidFill>
              <a:latin typeface="Muli"/>
              <a:ea typeface="Muli"/>
              <a:cs typeface="Muli"/>
              <a:sym typeface="Muli"/>
            </a:endParaRPr>
          </a:p>
          <a:p>
            <a:pPr indent="-298450" lvl="0" marL="4572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Competitive nature of head to head bracket encourages viral sharing</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SPONSORSHIP PACKAGE:</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sponsorship of Food Bracket Monthly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Sponsor logo on promotional elements (print, digital, social, and email) during the 12-Month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50</a:t>
            </a:r>
            <a:r>
              <a:rPr lang="en" sz="1100">
                <a:solidFill>
                  <a:schemeClr val="dk1"/>
                </a:solidFill>
                <a:latin typeface="Muli"/>
                <a:ea typeface="Muli"/>
                <a:cs typeface="Muli"/>
                <a:sym typeface="Muli"/>
              </a:rPr>
              <a:t>K run-of-site impressions</a:t>
            </a:r>
            <a:r>
              <a:rPr lang="en" sz="1100">
                <a:solidFill>
                  <a:schemeClr val="dk1"/>
                </a:solidFill>
                <a:latin typeface="Muli"/>
                <a:ea typeface="Muli"/>
                <a:cs typeface="Muli"/>
                <a:sym typeface="Muli"/>
              </a:rPr>
              <a:t> each month to promote bracket on newspaper.com </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728x90 digital ad unit on bracket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Three unique lead-generation question on the bracket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Opt-in for your email database on the bracket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Facebook Like box on the bracket registration form each month</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298450" lvl="0" marL="4572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On-Air</a:t>
            </a:r>
            <a:endParaRPr sz="10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40x :30 on-air commercials weekly (M-F 6a-7p)</a:t>
            </a:r>
            <a:endParaRPr sz="11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12 mentions in midday news, 1 per week (call for entries, winner announcement)</a:t>
            </a:r>
            <a:endParaRPr sz="11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Audio/Video ID in :15 promotional spots, Mon-Fri, 5a-5p (minimum 15/week)</a:t>
            </a:r>
            <a:endParaRPr sz="1100">
              <a:solidFill>
                <a:schemeClr val="dk1"/>
              </a:solidFill>
              <a:latin typeface="Muli"/>
              <a:ea typeface="Muli"/>
              <a:cs typeface="Muli"/>
              <a:sym typeface="Muli"/>
            </a:endParaRPr>
          </a:p>
          <a:p>
            <a:pPr indent="-298450" lvl="0" marL="4572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Email</a:t>
            </a:r>
            <a:endParaRPr sz="1100">
              <a:solidFill>
                <a:schemeClr val="dk1"/>
              </a:solidFill>
              <a:latin typeface="Muli"/>
              <a:ea typeface="Muli"/>
              <a:cs typeface="Muli"/>
              <a:sym typeface="Muli"/>
            </a:endParaRPr>
          </a:p>
          <a:p>
            <a:pPr indent="-298450" lvl="1" marL="9144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Recognition on all bracket promotional emails</a:t>
            </a:r>
            <a:r>
              <a:rPr lang="en" sz="1100">
                <a:solidFill>
                  <a:schemeClr val="dk1"/>
                </a:solidFill>
                <a:latin typeface="Muli"/>
                <a:ea typeface="Muli"/>
                <a:cs typeface="Muli"/>
                <a:sym typeface="Muli"/>
              </a:rPr>
              <a:t> to our opted-in database of 30,000 (Your Email List Size goes here)</a:t>
            </a:r>
            <a:endParaRPr sz="1100">
              <a:solidFill>
                <a:schemeClr val="dk1"/>
              </a:solidFill>
              <a:latin typeface="Muli"/>
              <a:ea typeface="Muli"/>
              <a:cs typeface="Muli"/>
              <a:sym typeface="Muli"/>
            </a:endParaRPr>
          </a:p>
          <a:p>
            <a:pPr indent="-298450" lvl="2" marL="13716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invite email</a:t>
            </a:r>
            <a:r>
              <a:rPr lang="en" sz="1100">
                <a:solidFill>
                  <a:schemeClr val="dk1"/>
                </a:solidFill>
                <a:latin typeface="Muli"/>
                <a:ea typeface="Muli"/>
                <a:cs typeface="Muli"/>
                <a:sym typeface="Muli"/>
              </a:rPr>
              <a:t> to be sent at the beginning of each month of the campaign</a:t>
            </a:r>
            <a:endParaRPr sz="1100">
              <a:solidFill>
                <a:schemeClr val="dk1"/>
              </a:solidFill>
              <a:latin typeface="Muli"/>
              <a:ea typeface="Muli"/>
              <a:cs typeface="Muli"/>
              <a:sym typeface="Muli"/>
            </a:endParaRPr>
          </a:p>
          <a:p>
            <a:pPr indent="-298450" lvl="2" marL="13716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thank you email sent to everyone who participates in the bracket with a coupon or offer from your business </a:t>
            </a:r>
            <a:endParaRPr sz="1100">
              <a:solidFill>
                <a:schemeClr val="dk1"/>
              </a:solidFill>
              <a:latin typeface="Muli"/>
              <a:ea typeface="Muli"/>
              <a:cs typeface="Muli"/>
              <a:sym typeface="Muli"/>
            </a:endParaRPr>
          </a:p>
          <a:p>
            <a:pPr indent="-298450" lvl="2" marL="13716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U</a:t>
            </a:r>
            <a:r>
              <a:rPr lang="en" sz="1100">
                <a:solidFill>
                  <a:schemeClr val="dk1"/>
                </a:solidFill>
                <a:latin typeface="Muli"/>
                <a:ea typeface="Muli"/>
                <a:cs typeface="Muli"/>
                <a:sym typeface="Muli"/>
              </a:rPr>
              <a:t>sers also have the option to </a:t>
            </a:r>
            <a:r>
              <a:rPr lang="en" sz="1100">
                <a:solidFill>
                  <a:schemeClr val="dk1"/>
                </a:solidFill>
                <a:latin typeface="Muli"/>
                <a:ea typeface="Muli"/>
                <a:cs typeface="Muli"/>
                <a:sym typeface="Muli"/>
              </a:rPr>
              <a:t>receive</a:t>
            </a:r>
            <a:r>
              <a:rPr lang="en" sz="1100">
                <a:solidFill>
                  <a:schemeClr val="dk1"/>
                </a:solidFill>
                <a:latin typeface="Muli"/>
                <a:ea typeface="Muli"/>
                <a:cs typeface="Muli"/>
                <a:sym typeface="Muli"/>
              </a:rPr>
              <a:t> round reminder e</a:t>
            </a:r>
            <a:r>
              <a:rPr lang="en" sz="1100">
                <a:solidFill>
                  <a:schemeClr val="dk1"/>
                </a:solidFill>
                <a:latin typeface="Muli"/>
                <a:ea typeface="Muli"/>
                <a:cs typeface="Muli"/>
                <a:sym typeface="Muli"/>
              </a:rPr>
              <a:t>mails at the beginning of each round of the bracket. Your logo and bracket branding would appear in these emails as well. </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PRIZE: </a:t>
            </a:r>
            <a:r>
              <a:rPr lang="en" sz="1200">
                <a:solidFill>
                  <a:schemeClr val="dk1"/>
                </a:solidFill>
                <a:latin typeface="Muli"/>
                <a:ea typeface="Muli"/>
                <a:cs typeface="Muli"/>
                <a:sym typeface="Muli"/>
              </a:rPr>
              <a:t>Monthly Gift Card Valued at $XXX Per Month for 12 Months (See page 3 for more prize ideas)</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RUN DATES: </a:t>
            </a:r>
            <a:r>
              <a:rPr lang="en" sz="1200">
                <a:solidFill>
                  <a:schemeClr val="dk1"/>
                </a:solidFill>
                <a:latin typeface="Muli"/>
                <a:ea typeface="Muli"/>
                <a:cs typeface="Muli"/>
                <a:sym typeface="Muli"/>
              </a:rPr>
              <a:t>Year Long Time Frame Goes Here</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EXCLUSIVE SPONSOR VALUE:</a:t>
            </a:r>
            <a:r>
              <a:rPr lang="en" sz="1200">
                <a:solidFill>
                  <a:schemeClr val="dk1"/>
                </a:solidFill>
                <a:latin typeface="Muli"/>
                <a:ea typeface="Muli"/>
                <a:cs typeface="Muli"/>
                <a:sym typeface="Muli"/>
              </a:rPr>
              <a:t> $X,XXX a month (12-month sponsorship package) </a:t>
            </a:r>
            <a:endParaRPr b="1" sz="1200">
              <a:solidFill>
                <a:schemeClr val="dk1"/>
              </a:solidFill>
              <a:latin typeface="Muli"/>
              <a:ea typeface="Muli"/>
              <a:cs typeface="Muli"/>
              <a:sym typeface="Muli"/>
            </a:endParaRPr>
          </a:p>
          <a:p>
            <a:pPr indent="0" lvl="0" marL="0" rtl="0" algn="l">
              <a:spcBef>
                <a:spcPts val="0"/>
              </a:spcBef>
              <a:spcAft>
                <a:spcPts val="0"/>
              </a:spcAft>
              <a:buNone/>
            </a:pPr>
            <a:r>
              <a:rPr b="1" lang="en" sz="1200">
                <a:solidFill>
                  <a:schemeClr val="dk1"/>
                </a:solidFill>
                <a:latin typeface="Muli"/>
                <a:ea typeface="Muli"/>
                <a:cs typeface="Muli"/>
                <a:sym typeface="Muli"/>
              </a:rPr>
              <a:t>INVESTMENT: </a:t>
            </a:r>
            <a:r>
              <a:rPr lang="en" sz="1200">
                <a:solidFill>
                  <a:schemeClr val="dk1"/>
                </a:solidFill>
                <a:latin typeface="Muli"/>
                <a:ea typeface="Muli"/>
                <a:cs typeface="Muli"/>
                <a:sym typeface="Muli"/>
              </a:rPr>
              <a:t>$1,000/month (small market) $2</a:t>
            </a:r>
            <a:r>
              <a:rPr lang="en" sz="1200">
                <a:solidFill>
                  <a:schemeClr val="dk1"/>
                </a:solidFill>
                <a:latin typeface="Muli"/>
                <a:ea typeface="Muli"/>
                <a:cs typeface="Muli"/>
                <a:sym typeface="Muli"/>
              </a:rPr>
              <a:t>,5</a:t>
            </a:r>
            <a:r>
              <a:rPr lang="en" sz="1200">
                <a:solidFill>
                  <a:schemeClr val="dk1"/>
                </a:solidFill>
                <a:latin typeface="Muli"/>
                <a:ea typeface="Muli"/>
                <a:cs typeface="Muli"/>
                <a:sym typeface="Muli"/>
              </a:rPr>
              <a:t>00</a:t>
            </a:r>
            <a:r>
              <a:rPr lang="en" sz="1200">
                <a:solidFill>
                  <a:schemeClr val="dk1"/>
                </a:solidFill>
                <a:latin typeface="Muli"/>
                <a:ea typeface="Muli"/>
                <a:cs typeface="Muli"/>
                <a:sym typeface="Muli"/>
              </a:rPr>
              <a:t>/month </a:t>
            </a:r>
            <a:r>
              <a:rPr lang="en" sz="1200">
                <a:solidFill>
                  <a:schemeClr val="dk1"/>
                </a:solidFill>
                <a:latin typeface="Muli"/>
                <a:ea typeface="Muli"/>
                <a:cs typeface="Muli"/>
                <a:sym typeface="Muli"/>
              </a:rPr>
              <a:t>(mid-size market), $5,000/month (</a:t>
            </a:r>
            <a:r>
              <a:rPr lang="en" sz="1200">
                <a:solidFill>
                  <a:schemeClr val="dk1"/>
                </a:solidFill>
                <a:latin typeface="Muli"/>
                <a:ea typeface="Muli"/>
                <a:cs typeface="Muli"/>
                <a:sym typeface="Muli"/>
              </a:rPr>
              <a:t>large</a:t>
            </a:r>
            <a:r>
              <a:rPr lang="en" sz="1200">
                <a:solidFill>
                  <a:schemeClr val="dk1"/>
                </a:solidFill>
                <a:latin typeface="Muli"/>
                <a:ea typeface="Muli"/>
                <a:cs typeface="Muli"/>
                <a:sym typeface="Muli"/>
              </a:rPr>
              <a:t> market)</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00">
                <a:latin typeface="Muli"/>
                <a:ea typeface="Muli"/>
                <a:cs typeface="Muli"/>
                <a:sym typeface="Muli"/>
              </a:rPr>
              <a:t>000.000.0000  www.tv.com</a:t>
            </a:r>
            <a:endParaRPr sz="1200">
              <a:latin typeface="Muli"/>
              <a:ea typeface="Muli"/>
              <a:cs typeface="Muli"/>
              <a:sym typeface="Muli"/>
            </a:endParaRPr>
          </a:p>
        </p:txBody>
      </p:sp>
      <p:pic>
        <p:nvPicPr>
          <p:cNvPr id="82" name="Google Shape;82;p17"/>
          <p:cNvPicPr preferRelativeResize="0"/>
          <p:nvPr/>
        </p:nvPicPr>
        <p:blipFill rotWithShape="1">
          <a:blip r:embed="rId3">
            <a:alphaModFix/>
          </a:blip>
          <a:srcRect b="37674" l="0" r="0" t="14130"/>
          <a:stretch/>
        </p:blipFill>
        <p:spPr>
          <a:xfrm>
            <a:off x="221313" y="265275"/>
            <a:ext cx="7295127" cy="1101800"/>
          </a:xfrm>
          <a:prstGeom prst="rect">
            <a:avLst/>
          </a:prstGeom>
          <a:noFill/>
          <a:ln>
            <a:noFill/>
          </a:ln>
        </p:spPr>
      </p:pic>
      <p:sp>
        <p:nvSpPr>
          <p:cNvPr id="83" name="Google Shape;83;p17"/>
          <p:cNvSpPr txBox="1"/>
          <p:nvPr/>
        </p:nvSpPr>
        <p:spPr>
          <a:xfrm>
            <a:off x="5734050" y="265275"/>
            <a:ext cx="1686000" cy="357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latin typeface="Oswald"/>
                <a:ea typeface="Oswald"/>
                <a:cs typeface="Oswald"/>
                <a:sym typeface="Oswald"/>
              </a:rPr>
              <a:t>TV</a:t>
            </a:r>
            <a:endParaRPr b="1" sz="2400">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