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Lst>
  <p:sldSz cy="10058400" cx="7772400"/>
  <p:notesSz cx="6858000" cy="9144000"/>
  <p:embeddedFontLst>
    <p:embeddedFont>
      <p:font typeface="Oswald"/>
      <p:regular r:id="rId9"/>
      <p:bold r:id="rId1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0" Type="http://schemas.openxmlformats.org/officeDocument/2006/relationships/font" Target="fonts/Oswald-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Oswald-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7a4f792647_0_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3" name="Google Shape;53;g7a4f792647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47a458cf82_0_15: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47a458cf8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7bbdd0367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7bbdd0367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8" name="Google Shape;48;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 name="Google Shape;16;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Google Shape;25;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Google Shape;32;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5" name="Google Shape;35;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9" name="Google Shape;39;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0" name="Google Shape;40;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1" name="Google Shape;41;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4" name="Google Shape;44;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
            <a:alphaModFix/>
          </a:blip>
          <a:stretch>
            <a:fillRect/>
          </a:stretch>
        </p:blipFill>
        <p:spPr>
          <a:xfrm>
            <a:off x="-34650" y="25"/>
            <a:ext cx="7807048" cy="100583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13"/>
          <p:cNvSpPr txBox="1"/>
          <p:nvPr>
            <p:ph type="ctrTitle"/>
          </p:nvPr>
        </p:nvSpPr>
        <p:spPr>
          <a:xfrm>
            <a:off x="264900" y="528200"/>
            <a:ext cx="7242600" cy="672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rPr b="1" lang="en" sz="3000">
                <a:latin typeface="Oswald"/>
                <a:ea typeface="Oswald"/>
                <a:cs typeface="Oswald"/>
                <a:sym typeface="Oswald"/>
              </a:rPr>
              <a:t>How to Use This Sales One-Sheet</a:t>
            </a:r>
            <a:endParaRPr b="1" sz="3000">
              <a:latin typeface="Oswald"/>
              <a:ea typeface="Oswald"/>
              <a:cs typeface="Oswald"/>
              <a:sym typeface="Oswald"/>
            </a:endParaRPr>
          </a:p>
        </p:txBody>
      </p:sp>
      <p:sp>
        <p:nvSpPr>
          <p:cNvPr id="56" name="Google Shape;56;p13"/>
          <p:cNvSpPr txBox="1"/>
          <p:nvPr/>
        </p:nvSpPr>
        <p:spPr>
          <a:xfrm>
            <a:off x="211050" y="1314250"/>
            <a:ext cx="7350300" cy="820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The following one-sheets are meant to help you sell Recurring Revenue promotions that drive monthly revenue for you and qualified leads for your clients.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Promotion Name and Header Graphic</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Yes you can edit the name and/or header graphic of the promotion. Or even the type (e.g. You want to do a sweepstakes instead of a photo contest).</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Time Frame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these as 9-12 month packages. If you’re looking for something with a shorter time frame to align with programming or a special issue, you can adjust the timing of the campaign.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Package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packages based on media type that include digital, core and email. If you would like to edit the items in the package to reflect the inventory or capabilities of your media company, go for it!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Pricing</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pricing tiers based on small, mid-size and large markets. These pricing tiers are an average of what we see our partners charging for custom promotions. Feel free to adjust these pricing tiers based on your market size, media type, promotion length, unique package, and what you feel the market can bear in terms of pricing.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Prize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A suggested prize is on each one-sheet. You can adjust the prize based on what your advertiser can offer. Remember with prizes: Relevance + Value = Participation. When discussing prizes with your advertisers don’t forget to ask them about co-op dollars they may be able to acquire. That can offset the cost of pricing and prizes for them!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ctrTitle"/>
          </p:nvPr>
        </p:nvSpPr>
        <p:spPr>
          <a:xfrm>
            <a:off x="264900" y="2216050"/>
            <a:ext cx="7242600" cy="7696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rPr b="1" lang="en" sz="2200">
                <a:latin typeface="Oswald"/>
                <a:ea typeface="Oswald"/>
                <a:cs typeface="Oswald"/>
                <a:sym typeface="Oswald"/>
              </a:rPr>
              <a:t>Recurring Revenue Hometown Heroes</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rPr b="1" lang="en" sz="2000">
                <a:latin typeface="Oswald"/>
                <a:ea typeface="Oswald"/>
                <a:cs typeface="Oswald"/>
                <a:sym typeface="Oswald"/>
              </a:rPr>
              <a:t>12 </a:t>
            </a:r>
            <a:r>
              <a:rPr b="1" lang="en" sz="2000">
                <a:latin typeface="Oswald"/>
                <a:ea typeface="Oswald"/>
                <a:cs typeface="Oswald"/>
                <a:sym typeface="Oswald"/>
              </a:rPr>
              <a:t>Month Campaign</a:t>
            </a:r>
            <a:endParaRPr b="1" sz="2000">
              <a:latin typeface="Oswald"/>
              <a:ea typeface="Oswald"/>
              <a:cs typeface="Oswald"/>
              <a:sym typeface="Oswald"/>
            </a:endParaRPr>
          </a:p>
          <a:p>
            <a:pPr indent="0" lvl="0" marL="0" rtl="0" algn="l">
              <a:lnSpc>
                <a:spcPct val="115000"/>
              </a:lnSpc>
              <a:spcBef>
                <a:spcPts val="0"/>
              </a:spcBef>
              <a:spcAft>
                <a:spcPts val="0"/>
              </a:spcAft>
              <a:buClr>
                <a:schemeClr val="dk1"/>
              </a:buClr>
              <a:buSzPts val="1100"/>
              <a:buFont typeface="Arial"/>
              <a:buNone/>
            </a:pPr>
            <a:r>
              <a:t/>
            </a:r>
            <a:endParaRPr b="1" sz="1100"/>
          </a:p>
          <a:p>
            <a:pPr indent="0" lvl="0" marL="0" rtl="0" algn="l">
              <a:lnSpc>
                <a:spcPct val="115000"/>
              </a:lnSpc>
              <a:spcBef>
                <a:spcPts val="0"/>
              </a:spcBef>
              <a:spcAft>
                <a:spcPts val="0"/>
              </a:spcAft>
              <a:buClr>
                <a:schemeClr val="dk1"/>
              </a:buClr>
              <a:buSzPts val="1100"/>
              <a:buFont typeface="Arial"/>
              <a:buNone/>
            </a:pPr>
            <a:r>
              <a:rPr b="1" lang="en" sz="1600">
                <a:latin typeface="Muli"/>
                <a:ea typeface="Muli"/>
                <a:cs typeface="Muli"/>
                <a:sym typeface="Muli"/>
              </a:rPr>
              <a:t>ADVERTISERS TO TARGET</a:t>
            </a:r>
            <a:endParaRPr b="1" sz="16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lang="en" sz="1600">
                <a:latin typeface="Muli"/>
                <a:ea typeface="Muli"/>
                <a:cs typeface="Muli"/>
                <a:sym typeface="Muli"/>
              </a:rPr>
              <a:t>Think about advertisers in your market that have larger budgets, want to be a part of a campaign that has a community focus and their demographic is the target audience of the theme.</a:t>
            </a:r>
            <a:endParaRPr sz="16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sz="1600">
              <a:latin typeface="Muli"/>
              <a:ea typeface="Muli"/>
              <a:cs typeface="Muli"/>
              <a:sym typeface="Muli"/>
            </a:endParaRPr>
          </a:p>
          <a:p>
            <a:pPr indent="-330200" lvl="0" marL="457200" rtl="0" algn="l">
              <a:lnSpc>
                <a:spcPct val="115000"/>
              </a:lnSpc>
              <a:spcBef>
                <a:spcPts val="0"/>
              </a:spcBef>
              <a:spcAft>
                <a:spcPts val="0"/>
              </a:spcAft>
              <a:buSzPts val="1600"/>
              <a:buFont typeface="Muli"/>
              <a:buChar char="●"/>
            </a:pPr>
            <a:r>
              <a:rPr lang="en" sz="1600">
                <a:latin typeface="Muli"/>
                <a:ea typeface="Muli"/>
                <a:cs typeface="Muli"/>
                <a:sym typeface="Muli"/>
              </a:rPr>
              <a:t>Automotive</a:t>
            </a:r>
            <a:endParaRPr sz="1600">
              <a:latin typeface="Muli"/>
              <a:ea typeface="Muli"/>
              <a:cs typeface="Muli"/>
              <a:sym typeface="Muli"/>
            </a:endParaRPr>
          </a:p>
          <a:p>
            <a:pPr indent="-330200" lvl="0" marL="457200" rtl="0" algn="l">
              <a:lnSpc>
                <a:spcPct val="115000"/>
              </a:lnSpc>
              <a:spcBef>
                <a:spcPts val="0"/>
              </a:spcBef>
              <a:spcAft>
                <a:spcPts val="0"/>
              </a:spcAft>
              <a:buSzPts val="1600"/>
              <a:buFont typeface="Muli"/>
              <a:buChar char="●"/>
            </a:pPr>
            <a:r>
              <a:rPr lang="en" sz="1600">
                <a:latin typeface="Muli"/>
                <a:ea typeface="Muli"/>
                <a:cs typeface="Muli"/>
                <a:sym typeface="Muli"/>
              </a:rPr>
              <a:t>Financial</a:t>
            </a:r>
            <a:endParaRPr sz="1600">
              <a:latin typeface="Muli"/>
              <a:ea typeface="Muli"/>
              <a:cs typeface="Muli"/>
              <a:sym typeface="Muli"/>
            </a:endParaRPr>
          </a:p>
          <a:p>
            <a:pPr indent="-330200" lvl="0" marL="457200" rtl="0" algn="l">
              <a:lnSpc>
                <a:spcPct val="115000"/>
              </a:lnSpc>
              <a:spcBef>
                <a:spcPts val="0"/>
              </a:spcBef>
              <a:spcAft>
                <a:spcPts val="0"/>
              </a:spcAft>
              <a:buSzPts val="1600"/>
              <a:buFont typeface="Muli"/>
              <a:buChar char="●"/>
            </a:pPr>
            <a:r>
              <a:rPr lang="en" sz="1600">
                <a:latin typeface="Muli"/>
                <a:ea typeface="Muli"/>
                <a:cs typeface="Muli"/>
                <a:sym typeface="Muli"/>
              </a:rPr>
              <a:t>Education</a:t>
            </a:r>
            <a:endParaRPr sz="1600">
              <a:latin typeface="Muli"/>
              <a:ea typeface="Muli"/>
              <a:cs typeface="Muli"/>
              <a:sym typeface="Muli"/>
            </a:endParaRPr>
          </a:p>
          <a:p>
            <a:pPr indent="-330200" lvl="0" marL="457200" rtl="0" algn="l">
              <a:lnSpc>
                <a:spcPct val="115000"/>
              </a:lnSpc>
              <a:spcBef>
                <a:spcPts val="0"/>
              </a:spcBef>
              <a:spcAft>
                <a:spcPts val="0"/>
              </a:spcAft>
              <a:buSzPts val="1600"/>
              <a:buFont typeface="Muli"/>
              <a:buChar char="●"/>
            </a:pPr>
            <a:r>
              <a:rPr lang="en" sz="1600">
                <a:latin typeface="Muli"/>
                <a:ea typeface="Muli"/>
                <a:cs typeface="Muli"/>
                <a:sym typeface="Muli"/>
              </a:rPr>
              <a:t>Healthcare</a:t>
            </a:r>
            <a:endParaRPr sz="1600">
              <a:latin typeface="Muli"/>
              <a:ea typeface="Muli"/>
              <a:cs typeface="Muli"/>
              <a:sym typeface="Muli"/>
            </a:endParaRPr>
          </a:p>
          <a:p>
            <a:pPr indent="-330200" lvl="0" marL="457200" rtl="0" algn="l">
              <a:lnSpc>
                <a:spcPct val="115000"/>
              </a:lnSpc>
              <a:spcBef>
                <a:spcPts val="0"/>
              </a:spcBef>
              <a:spcAft>
                <a:spcPts val="0"/>
              </a:spcAft>
              <a:buSzPts val="1600"/>
              <a:buFont typeface="Muli"/>
              <a:buChar char="●"/>
            </a:pPr>
            <a:r>
              <a:rPr lang="en" sz="1600">
                <a:latin typeface="Muli"/>
                <a:ea typeface="Muli"/>
                <a:cs typeface="Muli"/>
                <a:sym typeface="Muli"/>
              </a:rPr>
              <a:t>Real Estate</a:t>
            </a:r>
            <a:endParaRPr sz="1600">
              <a:latin typeface="Muli"/>
              <a:ea typeface="Muli"/>
              <a:cs typeface="Muli"/>
              <a:sym typeface="Muli"/>
            </a:endParaRPr>
          </a:p>
          <a:p>
            <a:pPr indent="0" lvl="0" marL="0" rtl="0" algn="l">
              <a:lnSpc>
                <a:spcPct val="115000"/>
              </a:lnSpc>
              <a:spcBef>
                <a:spcPts val="0"/>
              </a:spcBef>
              <a:spcAft>
                <a:spcPts val="0"/>
              </a:spcAft>
              <a:buNone/>
            </a:pPr>
            <a:r>
              <a:t/>
            </a:r>
            <a:endParaRPr sz="16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sz="16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600">
                <a:latin typeface="Muli"/>
                <a:ea typeface="Muli"/>
                <a:cs typeface="Muli"/>
                <a:sym typeface="Muli"/>
              </a:rPr>
              <a:t>BEST PRACTICE</a:t>
            </a:r>
            <a:endParaRPr b="1" sz="16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lang="en" sz="1600">
                <a:latin typeface="Muli"/>
                <a:ea typeface="Muli"/>
                <a:cs typeface="Muli"/>
                <a:sym typeface="Muli"/>
              </a:rPr>
              <a:t>Present hometown heroes with representatives from the media company and sponsor. This is great content for an article online, in print, on-air, and social posts. </a:t>
            </a:r>
            <a:endParaRPr sz="16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b="1" sz="16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600">
                <a:latin typeface="Muli"/>
                <a:ea typeface="Muli"/>
                <a:cs typeface="Muli"/>
                <a:sym typeface="Muli"/>
              </a:rPr>
              <a:t>HOW TO EXECUTE</a:t>
            </a:r>
            <a:endParaRPr b="1" sz="16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b="1" sz="16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lang="en" sz="1600">
                <a:latin typeface="Muli"/>
                <a:ea typeface="Muli"/>
                <a:cs typeface="Muli"/>
                <a:sym typeface="Muli"/>
              </a:rPr>
              <a:t>Two-phase ballot where the public nominates a hero each month. All nominations then move to voting round where the public votes for the winner (Two weeks of nominations and two weeks of voting).</a:t>
            </a:r>
            <a:endParaRPr sz="16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sz="1600">
              <a:latin typeface="Muli"/>
              <a:ea typeface="Muli"/>
              <a:cs typeface="Muli"/>
              <a:sym typeface="Muli"/>
            </a:endParaRPr>
          </a:p>
          <a:p>
            <a:pPr indent="0" lvl="0" marL="0" rtl="0" algn="ctr">
              <a:spcBef>
                <a:spcPts val="0"/>
              </a:spcBef>
              <a:spcAft>
                <a:spcPts val="0"/>
              </a:spcAft>
              <a:buNone/>
            </a:pPr>
            <a:r>
              <a:t/>
            </a:r>
            <a:endParaRPr sz="1600"/>
          </a:p>
        </p:txBody>
      </p:sp>
      <p:pic>
        <p:nvPicPr>
          <p:cNvPr id="62" name="Google Shape;62;p14"/>
          <p:cNvPicPr preferRelativeResize="0"/>
          <p:nvPr/>
        </p:nvPicPr>
        <p:blipFill rotWithShape="1">
          <a:blip r:embed="rId3">
            <a:alphaModFix/>
          </a:blip>
          <a:srcRect b="31861" l="0" r="0" t="0"/>
          <a:stretch/>
        </p:blipFill>
        <p:spPr>
          <a:xfrm>
            <a:off x="208650" y="274825"/>
            <a:ext cx="7355103" cy="17848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pic>
        <p:nvPicPr>
          <p:cNvPr id="67" name="Google Shape;67;p15"/>
          <p:cNvPicPr preferRelativeResize="0"/>
          <p:nvPr/>
        </p:nvPicPr>
        <p:blipFill rotWithShape="1">
          <a:blip r:embed="rId3">
            <a:alphaModFix/>
          </a:blip>
          <a:srcRect b="31861" l="0" r="0" t="0"/>
          <a:stretch/>
        </p:blipFill>
        <p:spPr>
          <a:xfrm>
            <a:off x="208650" y="274825"/>
            <a:ext cx="7355103" cy="1784849"/>
          </a:xfrm>
          <a:prstGeom prst="rect">
            <a:avLst/>
          </a:prstGeom>
          <a:noFill/>
          <a:ln>
            <a:noFill/>
          </a:ln>
        </p:spPr>
      </p:pic>
      <p:sp>
        <p:nvSpPr>
          <p:cNvPr id="68" name="Google Shape;68;p15"/>
          <p:cNvSpPr txBox="1"/>
          <p:nvPr/>
        </p:nvSpPr>
        <p:spPr>
          <a:xfrm>
            <a:off x="221325" y="2144550"/>
            <a:ext cx="7295100" cy="76749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Recurring Revenue Hometown Heroes</a:t>
            </a:r>
            <a:endParaRPr b="1" sz="22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2000">
                <a:solidFill>
                  <a:schemeClr val="dk1"/>
                </a:solidFill>
                <a:latin typeface="Oswald"/>
                <a:ea typeface="Oswald"/>
                <a:cs typeface="Oswald"/>
                <a:sym typeface="Oswald"/>
              </a:rPr>
              <a:t>12</a:t>
            </a:r>
            <a:r>
              <a:rPr b="1" lang="en" sz="2000">
                <a:solidFill>
                  <a:schemeClr val="dk1"/>
                </a:solidFill>
                <a:latin typeface="Oswald"/>
                <a:ea typeface="Oswald"/>
                <a:cs typeface="Oswald"/>
                <a:sym typeface="Oswald"/>
              </a:rPr>
              <a:t> Month Campaign</a:t>
            </a:r>
            <a:endParaRPr b="1" sz="20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t/>
            </a:r>
            <a:endParaRPr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100">
                <a:solidFill>
                  <a:schemeClr val="dk1"/>
                </a:solidFill>
                <a:latin typeface="Muli"/>
                <a:ea typeface="Muli"/>
                <a:cs typeface="Muli"/>
                <a:sym typeface="Muli"/>
              </a:rPr>
              <a:t>B</a:t>
            </a:r>
            <a:r>
              <a:rPr lang="en" sz="1100">
                <a:solidFill>
                  <a:schemeClr val="dk1"/>
                </a:solidFill>
                <a:latin typeface="Muli"/>
                <a:ea typeface="Muli"/>
                <a:cs typeface="Muli"/>
                <a:sym typeface="Muli"/>
              </a:rPr>
              <a:t>e the exclusive sponsor of this 12-Month Hometown Heroes campaign. Each month we will take nominations and then vote on a hometown hero.  </a:t>
            </a:r>
            <a:endParaRPr sz="11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100">
                <a:solidFill>
                  <a:schemeClr val="dk1"/>
                </a:solidFill>
                <a:latin typeface="Muli"/>
                <a:ea typeface="Muli"/>
                <a:cs typeface="Muli"/>
                <a:sym typeface="Muli"/>
              </a:rPr>
              <a:t>E</a:t>
            </a:r>
            <a:r>
              <a:rPr lang="en" sz="1100">
                <a:solidFill>
                  <a:schemeClr val="dk1"/>
                </a:solidFill>
                <a:latin typeface="Muli"/>
                <a:ea typeface="Muli"/>
                <a:cs typeface="Muli"/>
                <a:sym typeface="Muli"/>
              </a:rPr>
              <a:t>very month can feature different products and lead-gen questions from the sponsor. </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200">
                <a:solidFill>
                  <a:schemeClr val="dk1"/>
                </a:solidFill>
                <a:latin typeface="Muli"/>
                <a:ea typeface="Muli"/>
                <a:cs typeface="Muli"/>
                <a:sym typeface="Muli"/>
              </a:rPr>
              <a:t>BENEFITS OF BEING A SPONSOR:</a:t>
            </a:r>
            <a:endParaRPr b="1" sz="12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Multimedia campaign to build brand awareness and engagement with your target audience</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Generate qualified leads for your business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Grow your email database</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Gather data on your potential customers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Drive traffic to your website</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2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200">
                <a:solidFill>
                  <a:schemeClr val="dk1"/>
                </a:solidFill>
                <a:latin typeface="Muli"/>
                <a:ea typeface="Muli"/>
                <a:cs typeface="Muli"/>
                <a:sym typeface="Muli"/>
              </a:rPr>
              <a:t>SPONSORSHIP PACKAGE:</a:t>
            </a:r>
            <a:endParaRPr b="1" sz="12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Exclusive sponsorship of Hometown Hero campaign.</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Sponsor logo on promotional elements (print, digital, social, and email) during the 12-Month campaign</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Digital</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25K run-of-site impressions</a:t>
            </a:r>
            <a:r>
              <a:rPr lang="en" sz="1100">
                <a:solidFill>
                  <a:schemeClr val="dk1"/>
                </a:solidFill>
                <a:latin typeface="Muli"/>
                <a:ea typeface="Muli"/>
                <a:cs typeface="Muli"/>
                <a:sym typeface="Muli"/>
              </a:rPr>
              <a:t> each month to promote contest on tv.com </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Exclusive 728x90 digital ad unit on contest page</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One unique lead-generation question on the contest registration form each month</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Digital offer/coupon on the sweepstakes thank-you page</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Opt-in for your email database on the sweepstakes registration form each month</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Optional Facebook Like box on the sweepstakes registration form each month</a:t>
            </a:r>
            <a:endParaRPr sz="1100">
              <a:solidFill>
                <a:schemeClr val="dk1"/>
              </a:solidFill>
              <a:latin typeface="Muli"/>
              <a:ea typeface="Muli"/>
              <a:cs typeface="Muli"/>
              <a:sym typeface="Muli"/>
            </a:endParaRPr>
          </a:p>
          <a:p>
            <a:pPr indent="-298450" lvl="0" marL="457200" rtl="0" algn="l">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On-Air</a:t>
            </a:r>
            <a:endParaRPr sz="1000">
              <a:solidFill>
                <a:schemeClr val="dk1"/>
              </a:solidFill>
              <a:latin typeface="Muli"/>
              <a:ea typeface="Muli"/>
              <a:cs typeface="Muli"/>
              <a:sym typeface="Muli"/>
            </a:endParaRPr>
          </a:p>
          <a:p>
            <a:pPr indent="-298450" lvl="1" marL="9144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40x :30 on-air commercials weekly (M-F 6a-7p)</a:t>
            </a:r>
            <a:endParaRPr sz="1100">
              <a:solidFill>
                <a:schemeClr val="dk1"/>
              </a:solidFill>
              <a:latin typeface="Muli"/>
              <a:ea typeface="Muli"/>
              <a:cs typeface="Muli"/>
              <a:sym typeface="Muli"/>
            </a:endParaRPr>
          </a:p>
          <a:p>
            <a:pPr indent="-298450" lvl="1" marL="9144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12 mentions in midday news, 1 per week (call for entries, winner announcement)</a:t>
            </a:r>
            <a:endParaRPr sz="1100">
              <a:solidFill>
                <a:schemeClr val="dk1"/>
              </a:solidFill>
              <a:latin typeface="Muli"/>
              <a:ea typeface="Muli"/>
              <a:cs typeface="Muli"/>
              <a:sym typeface="Muli"/>
            </a:endParaRPr>
          </a:p>
          <a:p>
            <a:pPr indent="-298450" lvl="1" marL="9144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Audio/Video ID in :15 promotional spots, Mon-Fri, 5a-5p (minimum 15/week)</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Email</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Recognition on 12 promotional emails to our opted-in database of 30,000 (Your Email List Size goes here)</a:t>
            </a:r>
            <a:endParaRPr sz="1100">
              <a:solidFill>
                <a:schemeClr val="dk1"/>
              </a:solidFill>
              <a:latin typeface="Muli"/>
              <a:ea typeface="Muli"/>
              <a:cs typeface="Muli"/>
              <a:sym typeface="Muli"/>
            </a:endParaRPr>
          </a:p>
          <a:p>
            <a:pPr indent="-298450" lvl="2" marL="13716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One invite email</a:t>
            </a:r>
            <a:r>
              <a:rPr lang="en" sz="1100">
                <a:solidFill>
                  <a:schemeClr val="dk1"/>
                </a:solidFill>
                <a:latin typeface="Muli"/>
                <a:ea typeface="Muli"/>
                <a:cs typeface="Muli"/>
                <a:sym typeface="Muli"/>
              </a:rPr>
              <a:t> to be sent at the beginning of each month of the campaign</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Thank you email sent to everyone who enters with coupon or offer from your business </a:t>
            </a:r>
            <a:endParaRPr b="1"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PRIZE: </a:t>
            </a:r>
            <a:r>
              <a:rPr lang="en" sz="1200">
                <a:solidFill>
                  <a:schemeClr val="dk1"/>
                </a:solidFill>
                <a:latin typeface="Muli"/>
                <a:ea typeface="Muli"/>
                <a:cs typeface="Muli"/>
                <a:sym typeface="Muli"/>
              </a:rPr>
              <a:t>Monthly Gift Card for Heroes Valued at $XXX Per Month for 12 Months (optional)</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RUN DATES: </a:t>
            </a:r>
            <a:r>
              <a:rPr lang="en" sz="1200">
                <a:solidFill>
                  <a:schemeClr val="dk1"/>
                </a:solidFill>
                <a:latin typeface="Muli"/>
                <a:ea typeface="Muli"/>
                <a:cs typeface="Muli"/>
                <a:sym typeface="Muli"/>
              </a:rPr>
              <a:t>12 months </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EXCLUSIVE SPONSOR VALUE:</a:t>
            </a:r>
            <a:r>
              <a:rPr lang="en" sz="1200">
                <a:solidFill>
                  <a:schemeClr val="dk1"/>
                </a:solidFill>
                <a:latin typeface="Muli"/>
                <a:ea typeface="Muli"/>
                <a:cs typeface="Muli"/>
                <a:sym typeface="Muli"/>
              </a:rPr>
              <a:t> $X,XXX a month (12-month sponsorship package) </a:t>
            </a:r>
            <a:endParaRPr b="1" sz="1200">
              <a:solidFill>
                <a:schemeClr val="dk1"/>
              </a:solidFill>
              <a:latin typeface="Muli"/>
              <a:ea typeface="Muli"/>
              <a:cs typeface="Muli"/>
              <a:sym typeface="Muli"/>
            </a:endParaRPr>
          </a:p>
          <a:p>
            <a:pPr indent="0" lvl="0" marL="0" rtl="0" algn="l">
              <a:spcBef>
                <a:spcPts val="0"/>
              </a:spcBef>
              <a:spcAft>
                <a:spcPts val="0"/>
              </a:spcAft>
              <a:buNone/>
            </a:pPr>
            <a:r>
              <a:rPr b="1" lang="en" sz="1200">
                <a:solidFill>
                  <a:schemeClr val="dk1"/>
                </a:solidFill>
                <a:latin typeface="Muli"/>
                <a:ea typeface="Muli"/>
                <a:cs typeface="Muli"/>
                <a:sym typeface="Muli"/>
              </a:rPr>
              <a:t>INVESTMENT: </a:t>
            </a:r>
            <a:r>
              <a:rPr lang="en" sz="1200">
                <a:solidFill>
                  <a:schemeClr val="dk1"/>
                </a:solidFill>
                <a:latin typeface="Muli"/>
                <a:ea typeface="Muli"/>
                <a:cs typeface="Muli"/>
                <a:sym typeface="Muli"/>
              </a:rPr>
              <a:t>$1,500/month (small market) $</a:t>
            </a:r>
            <a:r>
              <a:rPr lang="en" sz="1200">
                <a:solidFill>
                  <a:schemeClr val="dk1"/>
                </a:solidFill>
                <a:latin typeface="Muli"/>
                <a:ea typeface="Muli"/>
                <a:cs typeface="Muli"/>
                <a:sym typeface="Muli"/>
              </a:rPr>
              <a:t>3,0</a:t>
            </a:r>
            <a:r>
              <a:rPr lang="en" sz="1200">
                <a:solidFill>
                  <a:schemeClr val="dk1"/>
                </a:solidFill>
                <a:latin typeface="Muli"/>
                <a:ea typeface="Muli"/>
                <a:cs typeface="Muli"/>
                <a:sym typeface="Muli"/>
              </a:rPr>
              <a:t>00</a:t>
            </a:r>
            <a:r>
              <a:rPr lang="en" sz="1200">
                <a:solidFill>
                  <a:schemeClr val="dk1"/>
                </a:solidFill>
                <a:latin typeface="Muli"/>
                <a:ea typeface="Muli"/>
                <a:cs typeface="Muli"/>
                <a:sym typeface="Muli"/>
              </a:rPr>
              <a:t>/month </a:t>
            </a:r>
            <a:r>
              <a:rPr lang="en" sz="1200">
                <a:solidFill>
                  <a:schemeClr val="dk1"/>
                </a:solidFill>
                <a:latin typeface="Muli"/>
                <a:ea typeface="Muli"/>
                <a:cs typeface="Muli"/>
                <a:sym typeface="Muli"/>
              </a:rPr>
              <a:t> (mid-size market), $7,500/month (</a:t>
            </a:r>
            <a:r>
              <a:rPr lang="en" sz="1200">
                <a:solidFill>
                  <a:schemeClr val="dk1"/>
                </a:solidFill>
                <a:latin typeface="Muli"/>
                <a:ea typeface="Muli"/>
                <a:cs typeface="Muli"/>
                <a:sym typeface="Muli"/>
              </a:rPr>
              <a:t>large</a:t>
            </a:r>
            <a:r>
              <a:rPr lang="en" sz="1200">
                <a:solidFill>
                  <a:schemeClr val="dk1"/>
                </a:solidFill>
                <a:latin typeface="Muli"/>
                <a:ea typeface="Muli"/>
                <a:cs typeface="Muli"/>
                <a:sym typeface="Muli"/>
              </a:rPr>
              <a:t> market)</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00">
                <a:latin typeface="Muli"/>
                <a:ea typeface="Muli"/>
                <a:cs typeface="Muli"/>
                <a:sym typeface="Muli"/>
              </a:rPr>
              <a:t>000.000.0000  www.tv.com</a:t>
            </a:r>
            <a:endParaRPr sz="1200">
              <a:latin typeface="Muli"/>
              <a:ea typeface="Muli"/>
              <a:cs typeface="Muli"/>
              <a:sym typeface="Muli"/>
            </a:endParaRPr>
          </a:p>
        </p:txBody>
      </p:sp>
      <p:sp>
        <p:nvSpPr>
          <p:cNvPr id="69" name="Google Shape;69;p15"/>
          <p:cNvSpPr txBox="1"/>
          <p:nvPr/>
        </p:nvSpPr>
        <p:spPr>
          <a:xfrm>
            <a:off x="5734050" y="265275"/>
            <a:ext cx="1686000" cy="357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latin typeface="Oswald"/>
                <a:ea typeface="Oswald"/>
                <a:cs typeface="Oswald"/>
                <a:sym typeface="Oswald"/>
              </a:rPr>
              <a:t>TV</a:t>
            </a:r>
            <a:endParaRPr b="1" sz="2400">
              <a:latin typeface="Oswald"/>
              <a:ea typeface="Oswald"/>
              <a:cs typeface="Oswald"/>
              <a:sym typeface="Oswald"/>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