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64" r:id="rId2"/>
    <p:sldId id="272" r:id="rId3"/>
    <p:sldId id="292" r:id="rId4"/>
    <p:sldId id="274" r:id="rId5"/>
    <p:sldId id="296" r:id="rId6"/>
    <p:sldId id="276" r:id="rId7"/>
    <p:sldId id="301" r:id="rId8"/>
  </p:sldIdLst>
  <p:sldSz cx="7772400" cy="10058400"/>
  <p:notesSz cx="6858000" cy="9144000"/>
  <p:embeddedFontLst>
    <p:embeddedFont>
      <p:font typeface="Galano Grotesque" pitchFamily="2" charset="77"/>
      <p:regular r:id="rId10"/>
      <p:bold r:id="rId11"/>
      <p:italic r:id="rId12"/>
    </p:embeddedFont>
    <p:embeddedFont>
      <p:font typeface="Oswald" pitchFamily="2" charset="77"/>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82" d="100"/>
          <a:sy n="82" d="100"/>
        </p:scale>
        <p:origin x="3376" y="19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Miller" userId="04ce386d-97e7-4188-ba58-591b3f949f1f" providerId="ADAL" clId="{51821D4C-2EF4-C44D-B7CC-7AD190144852}"/>
    <pc:docChg chg="delSld">
      <pc:chgData name="Julia Miller" userId="04ce386d-97e7-4188-ba58-591b3f949f1f" providerId="ADAL" clId="{51821D4C-2EF4-C44D-B7CC-7AD190144852}" dt="2021-05-18T20:55:15.563" v="1" actId="2696"/>
      <pc:docMkLst>
        <pc:docMk/>
      </pc:docMkLst>
      <pc:sldChg chg="del">
        <pc:chgData name="Julia Miller" userId="04ce386d-97e7-4188-ba58-591b3f949f1f" providerId="ADAL" clId="{51821D4C-2EF4-C44D-B7CC-7AD190144852}" dt="2021-05-18T20:55:02.440" v="0" actId="2696"/>
        <pc:sldMkLst>
          <pc:docMk/>
          <pc:sldMk cId="0" sldId="257"/>
        </pc:sldMkLst>
      </pc:sldChg>
      <pc:sldChg chg="del">
        <pc:chgData name="Julia Miller" userId="04ce386d-97e7-4188-ba58-591b3f949f1f" providerId="ADAL" clId="{51821D4C-2EF4-C44D-B7CC-7AD190144852}" dt="2021-05-18T20:55:02.440" v="0" actId="2696"/>
        <pc:sldMkLst>
          <pc:docMk/>
          <pc:sldMk cId="2499351702" sldId="258"/>
        </pc:sldMkLst>
      </pc:sldChg>
      <pc:sldChg chg="del">
        <pc:chgData name="Julia Miller" userId="04ce386d-97e7-4188-ba58-591b3f949f1f" providerId="ADAL" clId="{51821D4C-2EF4-C44D-B7CC-7AD190144852}" dt="2021-05-18T20:55:02.440" v="0" actId="2696"/>
        <pc:sldMkLst>
          <pc:docMk/>
          <pc:sldMk cId="2600532468" sldId="259"/>
        </pc:sldMkLst>
      </pc:sldChg>
      <pc:sldChg chg="del">
        <pc:chgData name="Julia Miller" userId="04ce386d-97e7-4188-ba58-591b3f949f1f" providerId="ADAL" clId="{51821D4C-2EF4-C44D-B7CC-7AD190144852}" dt="2021-05-18T20:55:02.440" v="0" actId="2696"/>
        <pc:sldMkLst>
          <pc:docMk/>
          <pc:sldMk cId="826418757" sldId="260"/>
        </pc:sldMkLst>
      </pc:sldChg>
      <pc:sldChg chg="del">
        <pc:chgData name="Julia Miller" userId="04ce386d-97e7-4188-ba58-591b3f949f1f" providerId="ADAL" clId="{51821D4C-2EF4-C44D-B7CC-7AD190144852}" dt="2021-05-18T20:55:02.440" v="0" actId="2696"/>
        <pc:sldMkLst>
          <pc:docMk/>
          <pc:sldMk cId="1275916935" sldId="261"/>
        </pc:sldMkLst>
      </pc:sldChg>
      <pc:sldChg chg="del">
        <pc:chgData name="Julia Miller" userId="04ce386d-97e7-4188-ba58-591b3f949f1f" providerId="ADAL" clId="{51821D4C-2EF4-C44D-B7CC-7AD190144852}" dt="2021-05-18T20:55:02.440" v="0" actId="2696"/>
        <pc:sldMkLst>
          <pc:docMk/>
          <pc:sldMk cId="2534830036" sldId="262"/>
        </pc:sldMkLst>
      </pc:sldChg>
      <pc:sldChg chg="del">
        <pc:chgData name="Julia Miller" userId="04ce386d-97e7-4188-ba58-591b3f949f1f" providerId="ADAL" clId="{51821D4C-2EF4-C44D-B7CC-7AD190144852}" dt="2021-05-18T20:55:02.440" v="0" actId="2696"/>
        <pc:sldMkLst>
          <pc:docMk/>
          <pc:sldMk cId="39986723" sldId="263"/>
        </pc:sldMkLst>
      </pc:sldChg>
      <pc:sldChg chg="del">
        <pc:chgData name="Julia Miller" userId="04ce386d-97e7-4188-ba58-591b3f949f1f" providerId="ADAL" clId="{51821D4C-2EF4-C44D-B7CC-7AD190144852}" dt="2021-05-18T20:55:15.563" v="1" actId="2696"/>
        <pc:sldMkLst>
          <pc:docMk/>
          <pc:sldMk cId="845245397" sldId="265"/>
        </pc:sldMkLst>
      </pc:sldChg>
      <pc:sldChg chg="del">
        <pc:chgData name="Julia Miller" userId="04ce386d-97e7-4188-ba58-591b3f949f1f" providerId="ADAL" clId="{51821D4C-2EF4-C44D-B7CC-7AD190144852}" dt="2021-05-18T20:55:15.563" v="1" actId="2696"/>
        <pc:sldMkLst>
          <pc:docMk/>
          <pc:sldMk cId="921282571" sldId="266"/>
        </pc:sldMkLst>
      </pc:sldChg>
      <pc:sldChg chg="del">
        <pc:chgData name="Julia Miller" userId="04ce386d-97e7-4188-ba58-591b3f949f1f" providerId="ADAL" clId="{51821D4C-2EF4-C44D-B7CC-7AD190144852}" dt="2021-05-18T20:55:02.440" v="0" actId="2696"/>
        <pc:sldMkLst>
          <pc:docMk/>
          <pc:sldMk cId="441367843" sldId="267"/>
        </pc:sldMkLst>
      </pc:sldChg>
      <pc:sldChg chg="del">
        <pc:chgData name="Julia Miller" userId="04ce386d-97e7-4188-ba58-591b3f949f1f" providerId="ADAL" clId="{51821D4C-2EF4-C44D-B7CC-7AD190144852}" dt="2021-05-18T20:55:02.440" v="0" actId="2696"/>
        <pc:sldMkLst>
          <pc:docMk/>
          <pc:sldMk cId="1990182220" sldId="269"/>
        </pc:sldMkLst>
      </pc:sldChg>
      <pc:sldChg chg="del">
        <pc:chgData name="Julia Miller" userId="04ce386d-97e7-4188-ba58-591b3f949f1f" providerId="ADAL" clId="{51821D4C-2EF4-C44D-B7CC-7AD190144852}" dt="2021-05-18T20:55:02.440" v="0" actId="2696"/>
        <pc:sldMkLst>
          <pc:docMk/>
          <pc:sldMk cId="2674495636" sldId="271"/>
        </pc:sldMkLst>
      </pc:sldChg>
      <pc:sldChg chg="del">
        <pc:chgData name="Julia Miller" userId="04ce386d-97e7-4188-ba58-591b3f949f1f" providerId="ADAL" clId="{51821D4C-2EF4-C44D-B7CC-7AD190144852}" dt="2021-05-18T20:55:15.563" v="1" actId="2696"/>
        <pc:sldMkLst>
          <pc:docMk/>
          <pc:sldMk cId="1124414068" sldId="277"/>
        </pc:sldMkLst>
      </pc:sldChg>
      <pc:sldChg chg="del">
        <pc:chgData name="Julia Miller" userId="04ce386d-97e7-4188-ba58-591b3f949f1f" providerId="ADAL" clId="{51821D4C-2EF4-C44D-B7CC-7AD190144852}" dt="2021-05-18T20:55:15.563" v="1" actId="2696"/>
        <pc:sldMkLst>
          <pc:docMk/>
          <pc:sldMk cId="2814576879" sldId="279"/>
        </pc:sldMkLst>
      </pc:sldChg>
      <pc:sldChg chg="del">
        <pc:chgData name="Julia Miller" userId="04ce386d-97e7-4188-ba58-591b3f949f1f" providerId="ADAL" clId="{51821D4C-2EF4-C44D-B7CC-7AD190144852}" dt="2021-05-18T20:55:15.563" v="1" actId="2696"/>
        <pc:sldMkLst>
          <pc:docMk/>
          <pc:sldMk cId="162199965" sldId="281"/>
        </pc:sldMkLst>
      </pc:sldChg>
      <pc:sldChg chg="del">
        <pc:chgData name="Julia Miller" userId="04ce386d-97e7-4188-ba58-591b3f949f1f" providerId="ADAL" clId="{51821D4C-2EF4-C44D-B7CC-7AD190144852}" dt="2021-05-18T20:55:15.563" v="1" actId="2696"/>
        <pc:sldMkLst>
          <pc:docMk/>
          <pc:sldMk cId="1756035106" sldId="282"/>
        </pc:sldMkLst>
      </pc:sldChg>
      <pc:sldChg chg="del">
        <pc:chgData name="Julia Miller" userId="04ce386d-97e7-4188-ba58-591b3f949f1f" providerId="ADAL" clId="{51821D4C-2EF4-C44D-B7CC-7AD190144852}" dt="2021-05-18T20:55:15.563" v="1" actId="2696"/>
        <pc:sldMkLst>
          <pc:docMk/>
          <pc:sldMk cId="2082669988" sldId="284"/>
        </pc:sldMkLst>
      </pc:sldChg>
      <pc:sldChg chg="del">
        <pc:chgData name="Julia Miller" userId="04ce386d-97e7-4188-ba58-591b3f949f1f" providerId="ADAL" clId="{51821D4C-2EF4-C44D-B7CC-7AD190144852}" dt="2021-05-18T20:55:15.563" v="1" actId="2696"/>
        <pc:sldMkLst>
          <pc:docMk/>
          <pc:sldMk cId="67909807" sldId="286"/>
        </pc:sldMkLst>
      </pc:sldChg>
      <pc:sldChg chg="del">
        <pc:chgData name="Julia Miller" userId="04ce386d-97e7-4188-ba58-591b3f949f1f" providerId="ADAL" clId="{51821D4C-2EF4-C44D-B7CC-7AD190144852}" dt="2021-05-18T20:55:02.440" v="0" actId="2696"/>
        <pc:sldMkLst>
          <pc:docMk/>
          <pc:sldMk cId="1528611192" sldId="291"/>
        </pc:sldMkLst>
      </pc:sldChg>
      <pc:sldChg chg="del">
        <pc:chgData name="Julia Miller" userId="04ce386d-97e7-4188-ba58-591b3f949f1f" providerId="ADAL" clId="{51821D4C-2EF4-C44D-B7CC-7AD190144852}" dt="2021-05-18T20:55:15.563" v="1" actId="2696"/>
        <pc:sldMkLst>
          <pc:docMk/>
          <pc:sldMk cId="2226486299" sldId="293"/>
        </pc:sldMkLst>
      </pc:sldChg>
      <pc:sldChg chg="del">
        <pc:chgData name="Julia Miller" userId="04ce386d-97e7-4188-ba58-591b3f949f1f" providerId="ADAL" clId="{51821D4C-2EF4-C44D-B7CC-7AD190144852}" dt="2021-05-18T20:55:15.563" v="1" actId="2696"/>
        <pc:sldMkLst>
          <pc:docMk/>
          <pc:sldMk cId="777920749" sldId="294"/>
        </pc:sldMkLst>
      </pc:sldChg>
      <pc:sldChg chg="del">
        <pc:chgData name="Julia Miller" userId="04ce386d-97e7-4188-ba58-591b3f949f1f" providerId="ADAL" clId="{51821D4C-2EF4-C44D-B7CC-7AD190144852}" dt="2021-05-18T20:55:02.440" v="0" actId="2696"/>
        <pc:sldMkLst>
          <pc:docMk/>
          <pc:sldMk cId="2184566213" sldId="295"/>
        </pc:sldMkLst>
      </pc:sldChg>
      <pc:sldChg chg="del">
        <pc:chgData name="Julia Miller" userId="04ce386d-97e7-4188-ba58-591b3f949f1f" providerId="ADAL" clId="{51821D4C-2EF4-C44D-B7CC-7AD190144852}" dt="2021-05-18T20:55:15.563" v="1" actId="2696"/>
        <pc:sldMkLst>
          <pc:docMk/>
          <pc:sldMk cId="3305303437" sldId="297"/>
        </pc:sldMkLst>
      </pc:sldChg>
      <pc:sldChg chg="del">
        <pc:chgData name="Julia Miller" userId="04ce386d-97e7-4188-ba58-591b3f949f1f" providerId="ADAL" clId="{51821D4C-2EF4-C44D-B7CC-7AD190144852}" dt="2021-05-18T20:55:15.563" v="1" actId="2696"/>
        <pc:sldMkLst>
          <pc:docMk/>
          <pc:sldMk cId="1541894058" sldId="298"/>
        </pc:sldMkLst>
      </pc:sldChg>
      <pc:sldChg chg="del">
        <pc:chgData name="Julia Miller" userId="04ce386d-97e7-4188-ba58-591b3f949f1f" providerId="ADAL" clId="{51821D4C-2EF4-C44D-B7CC-7AD190144852}" dt="2021-05-18T20:55:02.440" v="0" actId="2696"/>
        <pc:sldMkLst>
          <pc:docMk/>
          <pc:sldMk cId="253709907" sldId="299"/>
        </pc:sldMkLst>
      </pc:sldChg>
      <pc:sldChg chg="del">
        <pc:chgData name="Julia Miller" userId="04ce386d-97e7-4188-ba58-591b3f949f1f" providerId="ADAL" clId="{51821D4C-2EF4-C44D-B7CC-7AD190144852}" dt="2021-05-18T20:55:02.440" v="0" actId="2696"/>
        <pc:sldMkLst>
          <pc:docMk/>
          <pc:sldMk cId="4174099876" sldId="300"/>
        </pc:sldMkLst>
      </pc:sldChg>
      <pc:sldChg chg="del">
        <pc:chgData name="Julia Miller" userId="04ce386d-97e7-4188-ba58-591b3f949f1f" providerId="ADAL" clId="{51821D4C-2EF4-C44D-B7CC-7AD190144852}" dt="2021-05-18T20:55:15.563" v="1" actId="2696"/>
        <pc:sldMkLst>
          <pc:docMk/>
          <pc:sldMk cId="269330594" sldId="302"/>
        </pc:sldMkLst>
      </pc:sldChg>
      <pc:sldChg chg="del">
        <pc:chgData name="Julia Miller" userId="04ce386d-97e7-4188-ba58-591b3f949f1f" providerId="ADAL" clId="{51821D4C-2EF4-C44D-B7CC-7AD190144852}" dt="2021-05-18T20:55:15.563" v="1" actId="2696"/>
        <pc:sldMkLst>
          <pc:docMk/>
          <pc:sldMk cId="3314340551"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5649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0746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4110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7689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2078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075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8496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r>
              <a:rPr lang="en" sz="3000" b="1">
                <a:latin typeface="Oswald"/>
                <a:ea typeface="Oswald"/>
                <a:cs typeface="Oswald"/>
                <a:sym typeface="Oswald"/>
              </a:rPr>
              <a:t>TV</a:t>
            </a:r>
            <a:endParaRPr sz="3000" b="1">
              <a:latin typeface="Oswald"/>
              <a:ea typeface="Oswald"/>
              <a:cs typeface="Oswald"/>
              <a:sym typeface="Oswald"/>
            </a:endParaRPr>
          </a:p>
        </p:txBody>
      </p:sp>
    </p:spTree>
    <p:extLst>
      <p:ext uri="{BB962C8B-B14F-4D97-AF65-F5344CB8AC3E}">
        <p14:creationId xmlns:p14="http://schemas.microsoft.com/office/powerpoint/2010/main" val="1146165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r>
              <a:rPr lang="en-US" sz="2700" b="1">
                <a:solidFill>
                  <a:schemeClr val="dk1"/>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600">
                <a:latin typeface="Galano Grotesque" pitchFamily="2" charset="77"/>
              </a:rPr>
              <a:t>We are highlighting the best of the best. Our readers will nominate their favorite businesses in our community to tell us what they want to see in the voting round. To promote your business, we have created 3 promotional packages.</a:t>
            </a:r>
            <a:endParaRPr lang="en-US" sz="16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8" y="2922029"/>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p:nvPr/>
        </p:nvCxnSpPr>
        <p:spPr>
          <a:xfrm>
            <a:off x="508519" y="875833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21430"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9" y="4649752"/>
            <a:ext cx="9331" cy="41085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1" cy="4108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7848" y="4672194"/>
            <a:ext cx="2203581" cy="3026229"/>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p>
          <a:p>
            <a:endParaRPr lang="en-US" sz="1300">
              <a:latin typeface="Galano Grotesque" pitchFamily="2" charset="77"/>
            </a:endParaRPr>
          </a:p>
          <a:p>
            <a:r>
              <a:rPr lang="en-US" sz="1200">
                <a:latin typeface="Galano Grotesque" pitchFamily="2" charset="77"/>
              </a:rPr>
              <a:t>Campaign runs for 4 weeks</a:t>
            </a:r>
          </a:p>
          <a:p>
            <a:endParaRPr lang="en-US" sz="1200">
              <a:latin typeface="Galano Grotesque" pitchFamily="2" charset="77"/>
            </a:endParaRPr>
          </a:p>
          <a:p>
            <a:r>
              <a:rPr lang="en-US" sz="1200">
                <a:latin typeface="Galano Grotesque" pitchFamily="2" charset="77"/>
              </a:rPr>
              <a:t>Digital:</a:t>
            </a:r>
          </a:p>
          <a:p>
            <a:pPr marL="285750" indent="-285750">
              <a:buFont typeface="Arial" panose="020B0604020202020204" pitchFamily="34" charset="0"/>
              <a:buChar char="•"/>
            </a:pPr>
            <a:r>
              <a:rPr lang="en-US" sz="1200">
                <a:latin typeface="Galano Grotesque" pitchFamily="2" charset="77"/>
              </a:rPr>
              <a:t>Sponsor 1 category on the ballot</a:t>
            </a:r>
          </a:p>
          <a:p>
            <a:pPr marL="285750" indent="-285750">
              <a:buFont typeface="Arial" panose="020B0604020202020204" pitchFamily="34" charset="0"/>
              <a:buChar char="•"/>
            </a:pPr>
            <a:r>
              <a:rPr lang="en-US" sz="1200">
                <a:latin typeface="Galano Grotesque" pitchFamily="2" charset="77"/>
              </a:rPr>
              <a:t>300x 250 ad on ballot page</a:t>
            </a:r>
            <a:endParaRPr lang="en-US" sz="12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30757" y="4669944"/>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200">
                <a:latin typeface="Galano Grotesque" pitchFamily="2" charset="77"/>
              </a:rPr>
              <a:t>Campaign runs for 4 weeks</a:t>
            </a:r>
          </a:p>
          <a:p>
            <a:endParaRPr lang="en-US" sz="1200">
              <a:latin typeface="Galano Grotesque" pitchFamily="2" charset="77"/>
            </a:endParaRPr>
          </a:p>
          <a:p>
            <a:r>
              <a:rPr lang="en-US" sz="1200">
                <a:latin typeface="Galano Grotesque" pitchFamily="2" charset="77"/>
              </a:rPr>
              <a:t>Digital:</a:t>
            </a:r>
          </a:p>
          <a:p>
            <a:pPr marL="285750" indent="-285750">
              <a:buFont typeface="Arial" panose="020B0604020202020204" pitchFamily="34" charset="0"/>
              <a:buChar char="•"/>
            </a:pPr>
            <a:r>
              <a:rPr lang="en-US" sz="1200">
                <a:latin typeface="Galano Grotesque" pitchFamily="2" charset="77"/>
              </a:rPr>
              <a:t>Sponsor up to 3 categories on the ballot</a:t>
            </a:r>
          </a:p>
          <a:p>
            <a:pPr marL="285750" indent="-285750">
              <a:buFont typeface="Arial" panose="020B0604020202020204" pitchFamily="34" charset="0"/>
              <a:buChar char="•"/>
            </a:pPr>
            <a:r>
              <a:rPr lang="en-US" sz="1200">
                <a:latin typeface="Galano Grotesque" pitchFamily="2" charset="77"/>
              </a:rPr>
              <a:t>300x 250 ad on ballot’ page</a:t>
            </a:r>
          </a:p>
          <a:p>
            <a:r>
              <a:rPr lang="en-US" sz="1200">
                <a:solidFill>
                  <a:schemeClr val="dk1"/>
                </a:solidFill>
                <a:latin typeface="Galano Grotesque" pitchFamily="2" charset="77"/>
                <a:ea typeface="Oswald Regular"/>
                <a:cs typeface="Oswald Regular"/>
                <a:sym typeface="Oswald"/>
              </a:rPr>
              <a:t>TV:</a:t>
            </a:r>
          </a:p>
          <a:p>
            <a:pPr marL="285750" indent="-285750">
              <a:buFont typeface="Arial" panose="020B0604020202020204" pitchFamily="34" charset="0"/>
              <a:buChar char="•"/>
            </a:pPr>
            <a:r>
              <a:rPr lang="en-US" sz="120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200">
                <a:solidFill>
                  <a:schemeClr val="dk1"/>
                </a:solidFill>
                <a:latin typeface="Galano Grotesque" pitchFamily="2" charset="77"/>
                <a:ea typeface="Oswald Regular"/>
                <a:cs typeface="Oswald Regular"/>
                <a:sym typeface="Oswald"/>
              </a:rPr>
              <a:t>Audio/Video ID in :15 promotional spots (M-F 5a -5p, minimum 10/week)</a:t>
            </a:r>
            <a:endParaRPr lang="en-US" sz="12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50971" y="4662782"/>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200">
                <a:latin typeface="Galano Grotesque" pitchFamily="2" charset="77"/>
              </a:rPr>
              <a:t>Campaign runs for 4 weeks</a:t>
            </a:r>
          </a:p>
          <a:p>
            <a:endParaRPr lang="en-US" sz="1200">
              <a:latin typeface="Galano Grotesque" pitchFamily="2" charset="77"/>
            </a:endParaRPr>
          </a:p>
          <a:p>
            <a:r>
              <a:rPr lang="en-US" sz="1200">
                <a:latin typeface="Galano Grotesque" pitchFamily="2" charset="77"/>
              </a:rPr>
              <a:t>Digital:</a:t>
            </a:r>
          </a:p>
          <a:p>
            <a:pPr marL="285750" indent="-285750">
              <a:buFont typeface="Arial" panose="020B0604020202020204" pitchFamily="34" charset="0"/>
              <a:buChar char="•"/>
            </a:pPr>
            <a:r>
              <a:rPr lang="en-US" sz="1200">
                <a:latin typeface="Galano Grotesque" pitchFamily="2" charset="77"/>
              </a:rPr>
              <a:t>Sponsor 1 group and up to 5 categories on the ballot</a:t>
            </a:r>
          </a:p>
          <a:p>
            <a:pPr marL="285750" indent="-285750">
              <a:buFont typeface="Arial" panose="020B0604020202020204" pitchFamily="34" charset="0"/>
              <a:buChar char="•"/>
            </a:pPr>
            <a:r>
              <a:rPr lang="en-US" sz="1200">
                <a:latin typeface="Galano Grotesque" pitchFamily="2" charset="77"/>
              </a:rPr>
              <a:t>300x 250 ad on ballot page</a:t>
            </a:r>
          </a:p>
          <a:p>
            <a:r>
              <a:rPr lang="en-US" sz="1200">
                <a:solidFill>
                  <a:schemeClr val="dk1"/>
                </a:solidFill>
                <a:latin typeface="Galano Grotesque" pitchFamily="2" charset="77"/>
                <a:ea typeface="Oswald Regular"/>
                <a:cs typeface="Oswald Regular"/>
                <a:sym typeface="Oswald"/>
              </a:rPr>
              <a:t>TV:</a:t>
            </a:r>
          </a:p>
          <a:p>
            <a:pPr marL="285750" indent="-285750">
              <a:buFont typeface="Arial" panose="020B0604020202020204" pitchFamily="34" charset="0"/>
              <a:buChar char="•"/>
            </a:pPr>
            <a:r>
              <a:rPr lang="en-US" sz="120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200">
                <a:solidFill>
                  <a:schemeClr val="dk1"/>
                </a:solidFill>
                <a:latin typeface="Galano Grotesque" pitchFamily="2" charset="77"/>
                <a:ea typeface="Oswald Regular"/>
                <a:cs typeface="Oswald Regular"/>
                <a:sym typeface="Oswald"/>
              </a:rPr>
              <a:t>Audio/Video ID in :15 promotional spots (M-F 5a -5p, minimum 15/week)</a:t>
            </a:r>
            <a:endParaRPr lang="en-US" sz="1200" b="1">
              <a:solidFill>
                <a:schemeClr val="dk1"/>
              </a:solidFill>
              <a:latin typeface="Galano Grotesque" pitchFamily="2" charset="77"/>
              <a:ea typeface="Oswald"/>
              <a:cs typeface="Oswald"/>
              <a:sym typeface="Oswald"/>
            </a:endParaRPr>
          </a:p>
        </p:txBody>
      </p:sp>
      <p:sp>
        <p:nvSpPr>
          <p:cNvPr id="44" name="Google Shape;61;p14">
            <a:extLst>
              <a:ext uri="{FF2B5EF4-FFF2-40B4-BE49-F238E27FC236}">
                <a16:creationId xmlns:a16="http://schemas.microsoft.com/office/drawing/2014/main" id="{D09E376B-9108-CB42-A245-B50F8B93E7B8}"/>
              </a:ext>
            </a:extLst>
          </p:cNvPr>
          <p:cNvSpPr txBox="1"/>
          <p:nvPr/>
        </p:nvSpPr>
        <p:spPr>
          <a:xfrm>
            <a:off x="851437" y="8928994"/>
            <a:ext cx="6736702" cy="366489"/>
          </a:xfrm>
          <a:prstGeom prst="rect">
            <a:avLst/>
          </a:prstGeom>
          <a:noFill/>
          <a:ln>
            <a:noFill/>
          </a:ln>
        </p:spPr>
        <p:txBody>
          <a:bodyPr spcFirstLastPara="1" wrap="square" lIns="91425" tIns="91425" rIns="91425" bIns="91425" anchor="t" anchorCtr="0">
            <a:noAutofit/>
          </a:bodyPr>
          <a:lstStyle/>
          <a:p>
            <a:r>
              <a:rPr lang="en-US" sz="1350" b="1">
                <a:latin typeface="Galano Grotesque" pitchFamily="2" charset="77"/>
              </a:rPr>
              <a:t>YES, I’M INTERESTED IN ADVERTISING IF I MAKE IT TO THE VOTING ROUND. </a:t>
            </a:r>
            <a:endParaRPr lang="en-US" sz="1350">
              <a:latin typeface="Galano Grotesque" pitchFamily="2" charset="77"/>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41" name="Rectangle 40">
            <a:extLst>
              <a:ext uri="{FF2B5EF4-FFF2-40B4-BE49-F238E27FC236}">
                <a16:creationId xmlns:a16="http://schemas.microsoft.com/office/drawing/2014/main" id="{8B3D20B2-CD4B-FE46-B806-5450BA40C98A}"/>
              </a:ext>
            </a:extLst>
          </p:cNvPr>
          <p:cNvSpPr/>
          <p:nvPr/>
        </p:nvSpPr>
        <p:spPr>
          <a:xfrm>
            <a:off x="506206" y="8916879"/>
            <a:ext cx="345231" cy="3539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84026"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$349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4407"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$549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5485"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Tree>
    <p:extLst>
      <p:ext uri="{BB962C8B-B14F-4D97-AF65-F5344CB8AC3E}">
        <p14:creationId xmlns:p14="http://schemas.microsoft.com/office/powerpoint/2010/main" val="187168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69D3DC6-BD6F-634C-A5C3-2DE7E93C1DAC}"/>
              </a:ext>
            </a:extLst>
          </p:cNvPr>
          <p:cNvPicPr>
            <a:picLocks noChangeAspect="1"/>
          </p:cNvPicPr>
          <p:nvPr/>
        </p:nvPicPr>
        <p:blipFill>
          <a:blip r:embed="rId3"/>
          <a:stretch>
            <a:fillRect/>
          </a:stretch>
        </p:blipFill>
        <p:spPr>
          <a:xfrm>
            <a:off x="433269" y="6982655"/>
            <a:ext cx="2860070" cy="2362018"/>
          </a:xfrm>
          <a:prstGeom prst="rect">
            <a:avLst/>
          </a:prstGeom>
        </p:spPr>
      </p:pic>
      <p:sp>
        <p:nvSpPr>
          <p:cNvPr id="6" name="Google Shape;61;p14">
            <a:extLst>
              <a:ext uri="{FF2B5EF4-FFF2-40B4-BE49-F238E27FC236}">
                <a16:creationId xmlns:a16="http://schemas.microsoft.com/office/drawing/2014/main" id="{0905E33B-2D9F-154B-AD05-C163B6E42B9F}"/>
              </a:ext>
            </a:extLst>
          </p:cNvPr>
          <p:cNvSpPr txBox="1"/>
          <p:nvPr/>
        </p:nvSpPr>
        <p:spPr>
          <a:xfrm>
            <a:off x="5347161" y="6866987"/>
            <a:ext cx="1991469"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1518448"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3038176" y="94708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4529099"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DIGITAL AD</a:t>
            </a:r>
          </a:p>
        </p:txBody>
      </p: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3272489" y="7416194"/>
            <a:ext cx="6924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Google Shape;61;p14">
            <a:extLst>
              <a:ext uri="{FF2B5EF4-FFF2-40B4-BE49-F238E27FC236}">
                <a16:creationId xmlns:a16="http://schemas.microsoft.com/office/drawing/2014/main" id="{45C6AB07-E3FE-6A43-87F3-3991E78D8A0F}"/>
              </a:ext>
            </a:extLst>
          </p:cNvPr>
          <p:cNvSpPr txBox="1"/>
          <p:nvPr/>
        </p:nvSpPr>
        <p:spPr>
          <a:xfrm>
            <a:off x="3937623" y="720654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631935" y="72697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81" name="Picture 80" descr="Graphical user interface, website&#10;&#10;Description automatically generated">
            <a:extLst>
              <a:ext uri="{FF2B5EF4-FFF2-40B4-BE49-F238E27FC236}">
                <a16:creationId xmlns:a16="http://schemas.microsoft.com/office/drawing/2014/main" id="{86D755E0-00E7-9E42-92F7-8D4D36199690}"/>
              </a:ext>
            </a:extLst>
          </p:cNvPr>
          <p:cNvPicPr>
            <a:picLocks noChangeAspect="1"/>
          </p:cNvPicPr>
          <p:nvPr/>
        </p:nvPicPr>
        <p:blipFill>
          <a:blip r:embed="rId4"/>
          <a:stretch>
            <a:fillRect/>
          </a:stretch>
        </p:blipFill>
        <p:spPr>
          <a:xfrm>
            <a:off x="3438425" y="7935905"/>
            <a:ext cx="3900205" cy="1430075"/>
          </a:xfrm>
          <a:prstGeom prst="rect">
            <a:avLst/>
          </a:prstGeom>
        </p:spPr>
      </p:pic>
      <p:cxnSp>
        <p:nvCxnSpPr>
          <p:cNvPr id="77" name="Straight Arrow Connector 76">
            <a:extLst>
              <a:ext uri="{FF2B5EF4-FFF2-40B4-BE49-F238E27FC236}">
                <a16:creationId xmlns:a16="http://schemas.microsoft.com/office/drawing/2014/main" id="{B82B2C9E-E490-6140-8A86-CB5CD23A7165}"/>
              </a:ext>
            </a:extLst>
          </p:cNvPr>
          <p:cNvCxnSpPr>
            <a:cxnSpLocks/>
            <a:stCxn id="79" idx="2"/>
          </p:cNvCxnSpPr>
          <p:nvPr/>
        </p:nvCxnSpPr>
        <p:spPr>
          <a:xfrm>
            <a:off x="6836894" y="7632420"/>
            <a:ext cx="0" cy="706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Google Shape;61;p14">
            <a:extLst>
              <a:ext uri="{FF2B5EF4-FFF2-40B4-BE49-F238E27FC236}">
                <a16:creationId xmlns:a16="http://schemas.microsoft.com/office/drawing/2014/main" id="{6630BECD-2E86-5F44-A185-55AEBF421376}"/>
              </a:ext>
            </a:extLst>
          </p:cNvPr>
          <p:cNvSpPr txBox="1"/>
          <p:nvPr/>
        </p:nvSpPr>
        <p:spPr>
          <a:xfrm>
            <a:off x="4996138" y="72573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5191099" y="7632420"/>
            <a:ext cx="0" cy="979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70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500">
                <a:latin typeface="Galano Grotesque" pitchFamily="2" charset="77"/>
              </a:rPr>
              <a:t>We are highlighting the best of the best. Our readers nominated their favorite businesses in our community to tell us what they wanted to see in the voting round. Now we want to see who will take the crown. To promote your business, we have created 3 promotional packages for the voting round.</a:t>
            </a:r>
            <a:endParaRPr lang="en-US" sz="15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3184" y="2894067"/>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flipH="1">
            <a:off x="2719482" y="4649750"/>
            <a:ext cx="1948"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6" y="4649752"/>
            <a:ext cx="9335" cy="4481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2" cy="448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6875" y="4652772"/>
            <a:ext cx="2203581" cy="3370793"/>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category on the ballot</a:t>
            </a:r>
          </a:p>
          <a:p>
            <a:pPr marL="285750" indent="-285750">
              <a:buFont typeface="Arial" panose="020B0604020202020204" pitchFamily="34" charset="0"/>
              <a:buChar char="•"/>
            </a:pPr>
            <a:r>
              <a:rPr lang="en-US" sz="1150">
                <a:latin typeface="Galano Grotesque" pitchFamily="2" charset="77"/>
              </a:rPr>
              <a:t>1 enhanced listing</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4663816"/>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up to 5 categories on the ballot</a:t>
            </a:r>
          </a:p>
          <a:p>
            <a:pPr marL="285750" indent="-285750">
              <a:buFont typeface="Arial" panose="020B0604020202020204" pitchFamily="34" charset="0"/>
              <a:buChar char="•"/>
            </a:pPr>
            <a:r>
              <a:rPr lang="en-US" sz="1150">
                <a:latin typeface="Galano Grotesque" pitchFamily="2" charset="77"/>
              </a:rPr>
              <a:t>Up to 5 enhanced listings</a:t>
            </a:r>
          </a:p>
          <a:p>
            <a:pPr marL="285750" indent="-285750">
              <a:buFont typeface="Arial" panose="020B0604020202020204" pitchFamily="34" charset="0"/>
              <a:buChar char="•"/>
            </a:pPr>
            <a:r>
              <a:rPr lang="en-US" sz="1150">
                <a:latin typeface="Galano Grotesque" pitchFamily="2" charset="77"/>
              </a:rPr>
              <a:t>300x 250 ad on ballot page</a:t>
            </a:r>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TV:</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Audio/Video ID in :15 promotional spots (M-F 5a -5p, minimum 10/week)</a:t>
            </a:r>
            <a:endParaRPr lang="en-US" sz="115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5006" y="462888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150">
                <a:latin typeface="Galano Grotesque" pitchFamily="2" charset="77"/>
              </a:rPr>
              <a:t>Campaign runs for 3 weeks</a:t>
            </a:r>
          </a:p>
          <a:p>
            <a:endParaRPr lang="en-US" sz="1150">
              <a:latin typeface="Galano Grotesque" pitchFamily="2" charset="77"/>
            </a:endParaRPr>
          </a:p>
          <a:p>
            <a:r>
              <a:rPr lang="en-US" sz="1150">
                <a:latin typeface="Galano Grotesque" pitchFamily="2" charset="77"/>
              </a:rPr>
              <a:t>Digital:</a:t>
            </a:r>
          </a:p>
          <a:p>
            <a:pPr marL="285750" indent="-285750">
              <a:buFont typeface="Arial" panose="020B0604020202020204" pitchFamily="34" charset="0"/>
              <a:buChar char="•"/>
            </a:pPr>
            <a:r>
              <a:rPr lang="en-US" sz="1150">
                <a:latin typeface="Galano Grotesque" pitchFamily="2" charset="77"/>
              </a:rPr>
              <a:t>Sponsor 1 group and up to 5 categories on the ballot</a:t>
            </a:r>
          </a:p>
          <a:p>
            <a:pPr marL="285750" indent="-285750">
              <a:buFont typeface="Arial" panose="020B0604020202020204" pitchFamily="34" charset="0"/>
              <a:buChar char="•"/>
            </a:pPr>
            <a:r>
              <a:rPr lang="en-US" sz="1150">
                <a:latin typeface="Galano Grotesque" pitchFamily="2" charset="77"/>
              </a:rPr>
              <a:t>Up to 5 enhanced listings </a:t>
            </a:r>
          </a:p>
          <a:p>
            <a:pPr marL="285750" indent="-285750">
              <a:buFont typeface="Arial" panose="020B0604020202020204" pitchFamily="34" charset="0"/>
              <a:buChar char="•"/>
            </a:pPr>
            <a:r>
              <a:rPr lang="en-US" sz="1150">
                <a:latin typeface="Galano Grotesque" pitchFamily="2" charset="77"/>
              </a:rPr>
              <a:t>300x 250 ad on ballot page</a:t>
            </a:r>
            <a:endParaRPr lang="en-US" sz="1150" b="1">
              <a:solidFill>
                <a:schemeClr val="dk1"/>
              </a:solidFill>
              <a:latin typeface="Galano Grotesque" pitchFamily="2" charset="77"/>
              <a:ea typeface="Oswald"/>
              <a:cs typeface="Oswald"/>
              <a:sym typeface="Oswald"/>
            </a:endParaRPr>
          </a:p>
          <a:p>
            <a:endParaRPr lang="en-US" sz="1150">
              <a:solidFill>
                <a:schemeClr val="dk1"/>
              </a:solidFill>
              <a:latin typeface="Galano Grotesque" pitchFamily="2" charset="77"/>
              <a:ea typeface="Oswald Regular"/>
              <a:cs typeface="Oswald Regular"/>
              <a:sym typeface="Oswald"/>
            </a:endParaRPr>
          </a:p>
          <a:p>
            <a:r>
              <a:rPr lang="en-US" sz="1150">
                <a:solidFill>
                  <a:schemeClr val="dk1"/>
                </a:solidFill>
                <a:latin typeface="Galano Grotesque" pitchFamily="2" charset="77"/>
                <a:ea typeface="Oswald Regular"/>
                <a:cs typeface="Oswald Regular"/>
                <a:sym typeface="Oswald"/>
              </a:rPr>
              <a:t>TV:</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150">
                <a:solidFill>
                  <a:schemeClr val="dk1"/>
                </a:solidFill>
                <a:latin typeface="Galano Grotesque" pitchFamily="2" charset="77"/>
                <a:ea typeface="Oswald Regular"/>
                <a:cs typeface="Oswald Regular"/>
                <a:sym typeface="Oswald"/>
              </a:rPr>
              <a:t>Audio/Video ID in :15 promotional spots (M-F 5a -5p, minimum 15/week)</a:t>
            </a:r>
            <a:endParaRPr lang="en-US" sz="115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$449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$649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$1,199</a:t>
            </a:r>
          </a:p>
        </p:txBody>
      </p:sp>
    </p:spTree>
    <p:extLst>
      <p:ext uri="{BB962C8B-B14F-4D97-AF65-F5344CB8AC3E}">
        <p14:creationId xmlns:p14="http://schemas.microsoft.com/office/powerpoint/2010/main" val="1753542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244299" y="6855569"/>
            <a:ext cx="1973765"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026857"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378900"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105646"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2779269" y="855855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3" name="Picture 2" descr="Graphical user interface, website&#10;&#10;Description automatically generated">
            <a:extLst>
              <a:ext uri="{FF2B5EF4-FFF2-40B4-BE49-F238E27FC236}">
                <a16:creationId xmlns:a16="http://schemas.microsoft.com/office/drawing/2014/main" id="{2F611F35-D64A-934F-9107-84C21D702AD2}"/>
              </a:ext>
            </a:extLst>
          </p:cNvPr>
          <p:cNvPicPr>
            <a:picLocks noChangeAspect="1"/>
          </p:cNvPicPr>
          <p:nvPr/>
        </p:nvPicPr>
        <p:blipFill>
          <a:blip r:embed="rId3"/>
          <a:stretch>
            <a:fillRect/>
          </a:stretch>
        </p:blipFill>
        <p:spPr>
          <a:xfrm>
            <a:off x="541621" y="6997922"/>
            <a:ext cx="2031522" cy="2321131"/>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056396" y="8762845"/>
            <a:ext cx="73859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website&#10;&#10;Description automatically generated">
            <a:extLst>
              <a:ext uri="{FF2B5EF4-FFF2-40B4-BE49-F238E27FC236}">
                <a16:creationId xmlns:a16="http://schemas.microsoft.com/office/drawing/2014/main" id="{33E0E2D1-8BF1-2B48-83B6-4A5B7C66088F}"/>
              </a:ext>
            </a:extLst>
          </p:cNvPr>
          <p:cNvPicPr>
            <a:picLocks noChangeAspect="1"/>
          </p:cNvPicPr>
          <p:nvPr/>
        </p:nvPicPr>
        <p:blipFill>
          <a:blip r:embed="rId4"/>
          <a:stretch>
            <a:fillRect/>
          </a:stretch>
        </p:blipFill>
        <p:spPr>
          <a:xfrm>
            <a:off x="3314917" y="7887899"/>
            <a:ext cx="3903147" cy="1431154"/>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264309" y="7614436"/>
            <a:ext cx="0" cy="9352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583859" y="7614436"/>
            <a:ext cx="0" cy="7026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539747" y="7389724"/>
            <a:ext cx="51049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648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78502" y="1211719"/>
            <a:ext cx="5167604" cy="1391140"/>
          </a:xfrm>
          <a:prstGeom prst="rect">
            <a:avLst/>
          </a:prstGeom>
          <a:noFill/>
          <a:ln>
            <a:noFill/>
          </a:ln>
        </p:spPr>
        <p:txBody>
          <a:bodyPr spcFirstLastPara="1" wrap="square" lIns="91425" tIns="91425" rIns="91425" bIns="91425" anchor="t" anchorCtr="0">
            <a:noAutofit/>
          </a:bodyPr>
          <a:lstStyle/>
          <a:p>
            <a:r>
              <a:rPr lang="en-US" sz="1200">
                <a:latin typeface="Galano Grotesque" pitchFamily="2" charset="77"/>
              </a:rPr>
              <a:t>We are are celebrating the best of the best! Our readers nominated and voted on their favorite businesses in our community. Now we have our results, and we know what our readers think is the best of the best. To promote your business and thank our readers, we have created 3 promotional packages for the prestigious winners’ round!</a:t>
            </a:r>
            <a:endParaRPr lang="en-US" sz="12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689869"/>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9" y="2783178"/>
            <a:ext cx="4066522" cy="1306782"/>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Important Dates:</a:t>
            </a:r>
          </a:p>
          <a:p>
            <a:pPr>
              <a:lnSpc>
                <a:spcPct val="150000"/>
              </a:lnSpc>
            </a:pPr>
            <a:r>
              <a:rPr lang="en-US">
                <a:solidFill>
                  <a:schemeClr val="dk1"/>
                </a:solidFill>
                <a:latin typeface="Galano Grotesque" pitchFamily="2" charset="77"/>
                <a:ea typeface="Oswald Regular"/>
                <a:cs typeface="Oswald Regular"/>
                <a:sym typeface="Oswald"/>
              </a:rPr>
              <a:t>Winners Announced: Enter Dates Here</a:t>
            </a:r>
          </a:p>
          <a:p>
            <a:pPr>
              <a:lnSpc>
                <a:spcPct val="150000"/>
              </a:lnSpc>
            </a:pPr>
            <a:r>
              <a:rPr lang="en-US">
                <a:solidFill>
                  <a:schemeClr val="dk1"/>
                </a:solidFill>
                <a:latin typeface="Galano Grotesque" pitchFamily="2" charset="77"/>
                <a:ea typeface="Oswald Regular"/>
                <a:cs typeface="Oswald Regular"/>
                <a:sym typeface="Oswald"/>
              </a:rPr>
              <a:t>Winners Event: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764413" y="1217846"/>
            <a:ext cx="1266551" cy="1236147"/>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845386" y="1290643"/>
            <a:ext cx="1104604" cy="1140795"/>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69365" y="2869092"/>
            <a:ext cx="2775856" cy="286049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6747" y="3004110"/>
            <a:ext cx="2775856" cy="2496139"/>
          </a:xfrm>
          <a:prstGeom prst="rect">
            <a:avLst/>
          </a:prstGeom>
          <a:noFill/>
          <a:ln>
            <a:noFill/>
          </a:ln>
        </p:spPr>
        <p:txBody>
          <a:bodyPr spcFirstLastPara="1" wrap="square" lIns="91425" tIns="91425" rIns="91425" bIns="91425" anchor="t" anchorCtr="0">
            <a:noAutofit/>
          </a:bodyPr>
          <a:lstStyle/>
          <a:p>
            <a:pPr algn="ctr"/>
            <a:r>
              <a:rPr lang="en-US" sz="2300" b="1">
                <a:solidFill>
                  <a:schemeClr val="bg1"/>
                </a:solidFill>
                <a:latin typeface="Galano Grotesque" pitchFamily="2" charset="77"/>
                <a:ea typeface="Oswald"/>
                <a:cs typeface="Oswald"/>
                <a:sym typeface="Oswald"/>
              </a:rPr>
              <a:t>XXX</a:t>
            </a:r>
          </a:p>
          <a:p>
            <a:pPr algn="ctr"/>
            <a:r>
              <a:rPr lang="en-US" sz="2300" b="1">
                <a:solidFill>
                  <a:schemeClr val="bg1"/>
                </a:solidFill>
                <a:latin typeface="Galano Grotesque" pitchFamily="2" charset="77"/>
                <a:ea typeface="Oswald Regular"/>
                <a:cs typeface="Oswald Regular"/>
                <a:sym typeface="Oswald"/>
              </a:rPr>
              <a:t>Total Nominations</a:t>
            </a:r>
          </a:p>
          <a:p>
            <a:pPr algn="ctr"/>
            <a:endParaRPr lang="en-US" sz="2300" b="1">
              <a:solidFill>
                <a:schemeClr val="bg1"/>
              </a:solidFill>
              <a:latin typeface="Galano Grotesque" pitchFamily="2" charset="77"/>
              <a:ea typeface="Oswald Regular"/>
              <a:cs typeface="Oswald Regular"/>
              <a:sym typeface="Oswald"/>
            </a:endParaRPr>
          </a:p>
          <a:p>
            <a:pPr algn="ctr"/>
            <a:r>
              <a:rPr lang="en-US" sz="2300" b="1">
                <a:solidFill>
                  <a:schemeClr val="bg1"/>
                </a:solidFill>
                <a:latin typeface="Galano Grotesque" pitchFamily="2" charset="77"/>
                <a:ea typeface="Oswald Regular"/>
                <a:cs typeface="Oswald Regular"/>
                <a:sym typeface="Oswald"/>
              </a:rPr>
              <a:t>XXX</a:t>
            </a:r>
          </a:p>
          <a:p>
            <a:pPr algn="ctr"/>
            <a:r>
              <a:rPr lang="en-US" sz="2300" b="1">
                <a:solidFill>
                  <a:schemeClr val="bg1"/>
                </a:solidFill>
                <a:latin typeface="Galano Grotesque" pitchFamily="2" charset="77"/>
                <a:ea typeface="Oswald Regular"/>
                <a:cs typeface="Oswald Regular"/>
                <a:sym typeface="Oswald"/>
              </a:rPr>
              <a:t>Total Votes</a:t>
            </a:r>
          </a:p>
          <a:p>
            <a:pPr algn="ctr"/>
            <a:endParaRPr lang="en-US" sz="1000">
              <a:solidFill>
                <a:schemeClr val="bg1"/>
              </a:solidFill>
              <a:latin typeface="Galano Grotesque" pitchFamily="2" charset="77"/>
              <a:ea typeface="Oswald Regular"/>
              <a:cs typeface="Oswald Regular"/>
              <a:sym typeface="Oswald"/>
            </a:endParaRPr>
          </a:p>
          <a:p>
            <a:pPr algn="ctr"/>
            <a:r>
              <a:rPr lang="en-US" sz="1000">
                <a:solidFill>
                  <a:schemeClr val="bg1"/>
                </a:solidFill>
                <a:latin typeface="Galano Grotesque" pitchFamily="2" charset="77"/>
                <a:ea typeface="Oswald Regular"/>
                <a:cs typeface="Oswald Regular"/>
                <a:sym typeface="Oswald"/>
              </a:rPr>
              <a:t>(Enter your totals here)</a:t>
            </a:r>
          </a:p>
        </p:txBody>
      </p:sp>
      <p:cxnSp>
        <p:nvCxnSpPr>
          <p:cNvPr id="20" name="Straight Connector 19">
            <a:extLst>
              <a:ext uri="{FF2B5EF4-FFF2-40B4-BE49-F238E27FC236}">
                <a16:creationId xmlns:a16="http://schemas.microsoft.com/office/drawing/2014/main" id="{DA87296D-17F6-3548-86ED-AF0430A030DF}"/>
              </a:ext>
            </a:extLst>
          </p:cNvPr>
          <p:cNvCxnSpPr>
            <a:cxnSpLocks/>
          </p:cNvCxnSpPr>
          <p:nvPr/>
        </p:nvCxnSpPr>
        <p:spPr>
          <a:xfrm>
            <a:off x="508516" y="5922673"/>
            <a:ext cx="67453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9482"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08516" y="5922673"/>
            <a:ext cx="1"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a:off x="7253878" y="5922673"/>
            <a:ext cx="673"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23283" y="5969007"/>
            <a:ext cx="2203581" cy="2771141"/>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 in 1 category in the digital Winners’ Directory</a:t>
            </a:r>
          </a:p>
          <a:p>
            <a:pPr marL="285750" indent="-285750">
              <a:buFont typeface="Arial" panose="020B0604020202020204" pitchFamily="34" charset="0"/>
              <a:buChar char="•"/>
            </a:pPr>
            <a:r>
              <a:rPr lang="en-US" sz="1000">
                <a:latin typeface="Galano Grotesque" pitchFamily="2" charset="77"/>
              </a:rPr>
              <a:t>1 enhanced listing</a:t>
            </a:r>
          </a:p>
          <a:p>
            <a:pPr marL="285750" indent="-285750">
              <a:buFont typeface="Arial" panose="020B0604020202020204" pitchFamily="34" charset="0"/>
              <a:buChar char="•"/>
            </a:pPr>
            <a:r>
              <a:rPr lang="en-US" sz="1000">
                <a:latin typeface="Galano Grotesque" pitchFamily="2" charset="77"/>
              </a:rPr>
              <a:t>300x 250 ad in Winners’ Directory</a:t>
            </a:r>
          </a:p>
          <a:p>
            <a:endParaRPr lang="en-US" sz="1100">
              <a:latin typeface="Galano Grotesque" pitchFamily="2" charset="77"/>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5945280"/>
            <a:ext cx="2203581" cy="2794868"/>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Ads in up to 3 categories in the digital Winners’ Directory</a:t>
            </a:r>
          </a:p>
          <a:p>
            <a:pPr marL="285750" indent="-285750">
              <a:buFont typeface="Arial" panose="020B0604020202020204" pitchFamily="34" charset="0"/>
              <a:buChar char="•"/>
            </a:pPr>
            <a:r>
              <a:rPr lang="en-US" sz="1000">
                <a:latin typeface="Galano Grotesque" pitchFamily="2" charset="77"/>
              </a:rPr>
              <a:t>Up to 3 enhanced listings</a:t>
            </a:r>
          </a:p>
          <a:p>
            <a:pPr marL="285750" indent="-285750">
              <a:buFont typeface="Arial" panose="020B0604020202020204" pitchFamily="34" charset="0"/>
              <a:buChar char="•"/>
            </a:pPr>
            <a:r>
              <a:rPr lang="en-US" sz="1000">
                <a:latin typeface="Galano Grotesque" pitchFamily="2" charset="77"/>
              </a:rPr>
              <a:t>300x 250 ad in Winners’ Directory</a:t>
            </a:r>
          </a:p>
          <a:p>
            <a:pPr marL="285750" indent="-285750">
              <a:buFont typeface="Arial" panose="020B0604020202020204" pitchFamily="34" charset="0"/>
              <a:buChar char="•"/>
            </a:pPr>
            <a:endParaRPr lang="en-US" sz="1000">
              <a:latin typeface="Galano Grotesque" pitchFamily="2" charset="77"/>
            </a:endParaRPr>
          </a:p>
          <a:p>
            <a:r>
              <a:rPr lang="en-US" sz="1000">
                <a:solidFill>
                  <a:schemeClr val="dk1"/>
                </a:solidFill>
                <a:latin typeface="Galano Grotesque" pitchFamily="2" charset="77"/>
                <a:ea typeface="Oswald Regular"/>
                <a:cs typeface="Oswald Regular"/>
                <a:sym typeface="Oswald"/>
              </a:rPr>
              <a:t>TV:</a:t>
            </a:r>
          </a:p>
          <a:p>
            <a:pPr marL="285750" indent="-285750">
              <a:buFont typeface="Arial" panose="020B0604020202020204" pitchFamily="34" charset="0"/>
              <a:buChar char="•"/>
            </a:pPr>
            <a:r>
              <a:rPr lang="en-US" sz="1000">
                <a:solidFill>
                  <a:schemeClr val="dk1"/>
                </a:solidFill>
                <a:latin typeface="Galano Grotesque" pitchFamily="2" charset="77"/>
                <a:ea typeface="Oswald Regular"/>
                <a:cs typeface="Oswald Regular"/>
                <a:sym typeface="Oswald"/>
              </a:rPr>
              <a:t>20x :30 on-air commercials weekly (M-F 6a-7p)</a:t>
            </a:r>
          </a:p>
          <a:p>
            <a:pPr marL="285750" indent="-285750">
              <a:buFont typeface="Arial" panose="020B0604020202020204" pitchFamily="34" charset="0"/>
              <a:buChar char="•"/>
            </a:pPr>
            <a:r>
              <a:rPr lang="en-US" sz="1000">
                <a:solidFill>
                  <a:schemeClr val="dk1"/>
                </a:solidFill>
                <a:latin typeface="Galano Grotesque" pitchFamily="2" charset="77"/>
                <a:ea typeface="Oswald Regular"/>
                <a:cs typeface="Oswald Regular"/>
                <a:sym typeface="Oswald"/>
              </a:rPr>
              <a:t>Audio/Video ID in :15 promotional spots (M-F 5a -5p, minimum 10/week)</a:t>
            </a:r>
            <a:endParaRPr lang="en-US" sz="10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9022" y="5940451"/>
            <a:ext cx="2203581" cy="2759937"/>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000">
                <a:latin typeface="Galano Grotesque" pitchFamily="2" charset="77"/>
              </a:rPr>
              <a:t>Digital:</a:t>
            </a:r>
          </a:p>
          <a:p>
            <a:pPr marL="285750" indent="-285750">
              <a:buFont typeface="Arial" panose="020B0604020202020204" pitchFamily="34" charset="0"/>
              <a:buChar char="•"/>
            </a:pPr>
            <a:r>
              <a:rPr lang="en-US" sz="1000">
                <a:latin typeface="Galano Grotesque" pitchFamily="2" charset="77"/>
              </a:rPr>
              <a:t>Ads in up to 5 categories in the digital Winners’ Directory</a:t>
            </a:r>
          </a:p>
          <a:p>
            <a:pPr marL="285750" indent="-285750">
              <a:buFont typeface="Arial" panose="020B0604020202020204" pitchFamily="34" charset="0"/>
              <a:buChar char="•"/>
            </a:pPr>
            <a:r>
              <a:rPr lang="en-US" sz="1000">
                <a:latin typeface="Galano Grotesque" pitchFamily="2" charset="77"/>
              </a:rPr>
              <a:t>Up to 5 enhanced listings</a:t>
            </a:r>
          </a:p>
          <a:p>
            <a:pPr marL="285750" indent="-285750">
              <a:buFont typeface="Arial" panose="020B0604020202020204" pitchFamily="34" charset="0"/>
              <a:buChar char="•"/>
            </a:pPr>
            <a:r>
              <a:rPr lang="en-US" sz="1000">
                <a:latin typeface="Galano Grotesque" pitchFamily="2" charset="77"/>
              </a:rPr>
              <a:t>300x 250 ad in Winners’ Directory </a:t>
            </a:r>
          </a:p>
          <a:p>
            <a:pPr marL="285750" indent="-285750">
              <a:buFont typeface="Arial" panose="020B0604020202020204" pitchFamily="34" charset="0"/>
              <a:buChar char="•"/>
            </a:pPr>
            <a:endParaRPr lang="en-US" sz="1000">
              <a:latin typeface="Galano Grotesque" pitchFamily="2" charset="77"/>
            </a:endParaRPr>
          </a:p>
          <a:p>
            <a:r>
              <a:rPr lang="en-US" sz="1000">
                <a:latin typeface="Galano Grotesque" pitchFamily="2" charset="77"/>
              </a:rPr>
              <a:t>TV:</a:t>
            </a:r>
          </a:p>
          <a:p>
            <a:pPr marL="285750" indent="-285750">
              <a:buFont typeface="Arial" panose="020B0604020202020204" pitchFamily="34" charset="0"/>
              <a:buChar char="•"/>
            </a:pPr>
            <a:r>
              <a:rPr lang="en-US" sz="1000">
                <a:solidFill>
                  <a:schemeClr val="dk1"/>
                </a:solidFill>
                <a:latin typeface="Galano Grotesque" pitchFamily="2" charset="77"/>
                <a:ea typeface="Oswald Regular"/>
                <a:cs typeface="Oswald Regular"/>
                <a:sym typeface="Oswald"/>
              </a:rPr>
              <a:t>40x :30 on-air commercials weekly (M-F 6a-7p)</a:t>
            </a:r>
          </a:p>
          <a:p>
            <a:pPr marL="285750" indent="-285750">
              <a:buFont typeface="Arial" panose="020B0604020202020204" pitchFamily="34" charset="0"/>
              <a:buChar char="•"/>
            </a:pPr>
            <a:r>
              <a:rPr lang="en-US" sz="1000">
                <a:solidFill>
                  <a:schemeClr val="dk1"/>
                </a:solidFill>
                <a:latin typeface="Galano Grotesque" pitchFamily="2" charset="77"/>
                <a:ea typeface="Oswald Regular"/>
                <a:cs typeface="Oswald Regular"/>
                <a:sym typeface="Oswald"/>
              </a:rPr>
              <a:t>Audio/Video ID in :15 promotional spots (M-F 5a -5p, minimum 15/week)</a:t>
            </a:r>
            <a:endParaRPr lang="en-US" sz="100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$749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$1,499</a:t>
            </a:r>
          </a:p>
        </p:txBody>
      </p:sp>
      <p:pic>
        <p:nvPicPr>
          <p:cNvPr id="38" name="Picture 37" descr="Text, company name&#10;&#10;Description automatically generated">
            <a:extLst>
              <a:ext uri="{FF2B5EF4-FFF2-40B4-BE49-F238E27FC236}">
                <a16:creationId xmlns:a16="http://schemas.microsoft.com/office/drawing/2014/main" id="{A74CC655-F1E8-0F49-A9D4-04B8DF995DD5}"/>
              </a:ext>
            </a:extLst>
          </p:cNvPr>
          <p:cNvPicPr>
            <a:picLocks noChangeAspect="1"/>
          </p:cNvPicPr>
          <p:nvPr/>
        </p:nvPicPr>
        <p:blipFill>
          <a:blip r:embed="rId3"/>
          <a:stretch>
            <a:fillRect/>
          </a:stretch>
        </p:blipFill>
        <p:spPr>
          <a:xfrm>
            <a:off x="573785" y="3935607"/>
            <a:ext cx="1704717" cy="1704717"/>
          </a:xfrm>
          <a:prstGeom prst="rect">
            <a:avLst/>
          </a:prstGeom>
        </p:spPr>
      </p:pic>
      <p:pic>
        <p:nvPicPr>
          <p:cNvPr id="40" name="Picture 39" descr="Logo&#10;&#10;Description automatically generated">
            <a:extLst>
              <a:ext uri="{FF2B5EF4-FFF2-40B4-BE49-F238E27FC236}">
                <a16:creationId xmlns:a16="http://schemas.microsoft.com/office/drawing/2014/main" id="{0C544B27-871C-1A4A-9FFA-821B10CF159E}"/>
              </a:ext>
            </a:extLst>
          </p:cNvPr>
          <p:cNvPicPr>
            <a:picLocks noChangeAspect="1"/>
          </p:cNvPicPr>
          <p:nvPr/>
        </p:nvPicPr>
        <p:blipFill>
          <a:blip r:embed="rId4"/>
          <a:stretch>
            <a:fillRect/>
          </a:stretch>
        </p:blipFill>
        <p:spPr>
          <a:xfrm>
            <a:off x="2499947" y="3935607"/>
            <a:ext cx="1704717" cy="1704717"/>
          </a:xfrm>
          <a:prstGeom prst="rect">
            <a:avLst/>
          </a:prstGeom>
        </p:spPr>
      </p:pic>
    </p:spTree>
    <p:extLst>
      <p:ext uri="{BB962C8B-B14F-4D97-AF65-F5344CB8AC3E}">
        <p14:creationId xmlns:p14="http://schemas.microsoft.com/office/powerpoint/2010/main" val="305673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3804251" y="6865998"/>
            <a:ext cx="3680717"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Winners’ Directory</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Check Out Our Categories &amp; </a:t>
            </a:r>
          </a:p>
          <a:p>
            <a:r>
              <a:rPr lang="en-US" sz="2000" b="1">
                <a:solidFill>
                  <a:schemeClr val="dk1"/>
                </a:solidFill>
                <a:latin typeface="Galano Grotesque" pitchFamily="2" charset="77"/>
                <a:ea typeface="Oswald"/>
                <a:cs typeface="Oswald"/>
                <a:sym typeface="Oswald"/>
              </a:rPr>
              <a:t>Say Thank You</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202266" y="700831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248564" y="720839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447963"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3165704" y="8828945"/>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4" name="Picture 3" descr="Graphical user interface, website&#10;&#10;Description automatically generated">
            <a:extLst>
              <a:ext uri="{FF2B5EF4-FFF2-40B4-BE49-F238E27FC236}">
                <a16:creationId xmlns:a16="http://schemas.microsoft.com/office/drawing/2014/main" id="{96DA9208-8935-A44D-9572-D4788666FBDC}"/>
              </a:ext>
            </a:extLst>
          </p:cNvPr>
          <p:cNvPicPr>
            <a:picLocks noChangeAspect="1"/>
          </p:cNvPicPr>
          <p:nvPr/>
        </p:nvPicPr>
        <p:blipFill>
          <a:blip r:embed="rId3"/>
          <a:stretch>
            <a:fillRect/>
          </a:stretch>
        </p:blipFill>
        <p:spPr>
          <a:xfrm>
            <a:off x="3840466" y="7670350"/>
            <a:ext cx="3377598" cy="1688799"/>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652922" y="7552302"/>
            <a:ext cx="0" cy="580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453523" y="7559240"/>
            <a:ext cx="0" cy="5735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website&#10;&#10;Description automatically generated">
            <a:extLst>
              <a:ext uri="{FF2B5EF4-FFF2-40B4-BE49-F238E27FC236}">
                <a16:creationId xmlns:a16="http://schemas.microsoft.com/office/drawing/2014/main" id="{D62F51CF-B013-FC4B-869A-8585131DDBBE}"/>
              </a:ext>
            </a:extLst>
          </p:cNvPr>
          <p:cNvPicPr>
            <a:picLocks noChangeAspect="1"/>
          </p:cNvPicPr>
          <p:nvPr/>
        </p:nvPicPr>
        <p:blipFill>
          <a:blip r:embed="rId4"/>
          <a:stretch>
            <a:fillRect/>
          </a:stretch>
        </p:blipFill>
        <p:spPr>
          <a:xfrm>
            <a:off x="559833" y="6907135"/>
            <a:ext cx="2497446" cy="2497446"/>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311641" y="9066615"/>
            <a:ext cx="85406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910459" y="7208674"/>
            <a:ext cx="32339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6594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2208</Words>
  <Application>Microsoft Macintosh PowerPoint</Application>
  <PresentationFormat>Custom</PresentationFormat>
  <Paragraphs>764</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Galano Grotesque</vt:lpstr>
      <vt:lpstr>Oswald</vt:lpstr>
      <vt:lpstr>Simple Light</vt:lpstr>
      <vt:lpstr>   TV</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Julia Miller</cp:lastModifiedBy>
  <cp:revision>1</cp:revision>
  <dcterms:modified xsi:type="dcterms:W3CDTF">2021-05-18T20:55:32Z</dcterms:modified>
</cp:coreProperties>
</file>