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10058400" cx="7772400"/>
  <p:notesSz cx="6858000" cy="9144000"/>
  <p:embeddedFontLst>
    <p:embeddedFont>
      <p:font typeface="Oswald"/>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bold.fntdata"/><Relationship Id="rId10" Type="http://schemas.openxmlformats.org/officeDocument/2006/relationships/font" Target="fonts/Oswald-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47a458cf82_0_2: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47a458cf82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47a458cf82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47a458cf82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7bbdd03676_0_12: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7bbdd03676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hyperlink" Target="https://lab.secondstreet.com/articles/parenting-photo-contests/"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Recurring Revenue promotions that drive monthly revenue for you and qualified leads for your clients.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264900" y="2228850"/>
            <a:ext cx="7242600" cy="756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200">
                <a:latin typeface="Oswald"/>
                <a:ea typeface="Oswald"/>
                <a:cs typeface="Oswald"/>
                <a:sym typeface="Oswald"/>
              </a:rPr>
              <a:t>Recurring Revenue Kid of the Month</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000">
                <a:latin typeface="Oswald"/>
                <a:ea typeface="Oswald"/>
                <a:cs typeface="Oswald"/>
                <a:sym typeface="Oswald"/>
              </a:rPr>
              <a:t>12</a:t>
            </a:r>
            <a:r>
              <a:rPr b="1" lang="en" sz="2000">
                <a:latin typeface="Oswald"/>
                <a:ea typeface="Oswald"/>
                <a:cs typeface="Oswald"/>
                <a:sym typeface="Oswald"/>
              </a:rPr>
              <a:t> Month Campaign</a:t>
            </a:r>
            <a:endParaRPr b="1" sz="2000">
              <a:latin typeface="Oswald"/>
              <a:ea typeface="Oswald"/>
              <a:cs typeface="Oswald"/>
              <a:sym typeface="Oswald"/>
            </a:endParaRPr>
          </a:p>
          <a:p>
            <a:pPr indent="0" lvl="0" marL="0" rtl="0" algn="l">
              <a:lnSpc>
                <a:spcPct val="115000"/>
              </a:lnSpc>
              <a:spcBef>
                <a:spcPts val="0"/>
              </a:spcBef>
              <a:spcAft>
                <a:spcPts val="0"/>
              </a:spcAft>
              <a:buClr>
                <a:schemeClr val="dk1"/>
              </a:buClr>
              <a:buSzPts val="1100"/>
              <a:buFont typeface="Arial"/>
              <a:buNone/>
            </a:pPr>
            <a:r>
              <a:t/>
            </a:r>
            <a:endParaRPr b="1" sz="1100"/>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ADVERTISERS TO TARGET</a:t>
            </a:r>
            <a:endParaRPr b="1"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500">
                <a:latin typeface="Muli"/>
                <a:ea typeface="Muli"/>
                <a:cs typeface="Muli"/>
                <a:sym typeface="Muli"/>
              </a:rPr>
              <a:t>Think about advertisers in your market that have larger budgets, want to be a part of a campaign that has a community and family focus and their demographic is the target audience of the theme.</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Healthcare</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Education</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Automotive</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Financial</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Insurance </a:t>
            </a:r>
            <a:endParaRPr sz="1500">
              <a:latin typeface="Muli"/>
              <a:ea typeface="Muli"/>
              <a:cs typeface="Muli"/>
              <a:sym typeface="Muli"/>
            </a:endParaRPr>
          </a:p>
          <a:p>
            <a:pPr indent="-323850" lvl="0" marL="457200" rtl="0" algn="l">
              <a:lnSpc>
                <a:spcPct val="115000"/>
              </a:lnSpc>
              <a:spcBef>
                <a:spcPts val="0"/>
              </a:spcBef>
              <a:spcAft>
                <a:spcPts val="0"/>
              </a:spcAft>
              <a:buSzPts val="1500"/>
              <a:buFont typeface="Muli"/>
              <a:buChar char="●"/>
            </a:pPr>
            <a:r>
              <a:rPr lang="en" sz="1500">
                <a:latin typeface="Muli"/>
                <a:ea typeface="Muli"/>
                <a:cs typeface="Muli"/>
                <a:sym typeface="Muli"/>
              </a:rPr>
              <a:t>Regional and Local Attractions</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500">
                <a:latin typeface="Muli"/>
                <a:ea typeface="Muli"/>
                <a:cs typeface="Muli"/>
                <a:sym typeface="Muli"/>
              </a:rPr>
              <a:t>BEST PRACTICE</a:t>
            </a:r>
            <a:endParaRPr b="1"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500">
                <a:latin typeface="Muli"/>
                <a:ea typeface="Muli"/>
                <a:cs typeface="Muli"/>
                <a:sym typeface="Muli"/>
              </a:rPr>
              <a:t>Change themes each month. See next page for ideas. </a:t>
            </a:r>
            <a:r>
              <a:rPr lang="en" sz="1500">
                <a:latin typeface="Muli"/>
                <a:ea typeface="Muli"/>
                <a:cs typeface="Muli"/>
                <a:sym typeface="Muli"/>
              </a:rPr>
              <a:t>Present winning kid a gift package with representatives from the media company and sponsor. This is great content for an article online, in print, on-air, and social posts. </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500">
                <a:latin typeface="Muli"/>
                <a:ea typeface="Muli"/>
                <a:cs typeface="Muli"/>
                <a:sym typeface="Muli"/>
              </a:rPr>
              <a:t>HOW TO EXECUTE</a:t>
            </a:r>
            <a:endParaRPr b="1"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500">
                <a:latin typeface="Muli"/>
                <a:ea typeface="Muli"/>
                <a:cs typeface="Muli"/>
                <a:sym typeface="Muli"/>
              </a:rPr>
              <a:t>Two-phase photo contest where the public nominates a kid each month. All nominations then move to voting round where the public votes for the winner (Two weeks of nominations and two weeks of voting).</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5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200">
              <a:latin typeface="Muli"/>
              <a:ea typeface="Muli"/>
              <a:cs typeface="Muli"/>
              <a:sym typeface="Muli"/>
            </a:endParaRPr>
          </a:p>
          <a:p>
            <a:pPr indent="0" lvl="0" marL="0" rtl="0" algn="ctr">
              <a:spcBef>
                <a:spcPts val="0"/>
              </a:spcBef>
              <a:spcAft>
                <a:spcPts val="0"/>
              </a:spcAft>
              <a:buNone/>
            </a:pPr>
            <a:r>
              <a:t/>
            </a:r>
            <a:endParaRPr sz="1200"/>
          </a:p>
        </p:txBody>
      </p:sp>
      <p:pic>
        <p:nvPicPr>
          <p:cNvPr id="62" name="Google Shape;62;p14"/>
          <p:cNvPicPr preferRelativeResize="0"/>
          <p:nvPr/>
        </p:nvPicPr>
        <p:blipFill rotWithShape="1">
          <a:blip r:embed="rId3">
            <a:alphaModFix/>
          </a:blip>
          <a:srcRect b="11861" l="0" r="0" t="11762"/>
          <a:stretch/>
        </p:blipFill>
        <p:spPr>
          <a:xfrm>
            <a:off x="236775" y="304225"/>
            <a:ext cx="7298851" cy="17554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nvSpPr>
        <p:spPr>
          <a:xfrm>
            <a:off x="221325" y="1367075"/>
            <a:ext cx="7295100" cy="8452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Kid of the Month</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Themes</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1250" u="sng">
                <a:solidFill>
                  <a:schemeClr val="hlink"/>
                </a:solidFill>
                <a:latin typeface="Muli"/>
                <a:ea typeface="Muli"/>
                <a:cs typeface="Muli"/>
                <a:sym typeface="Muli"/>
                <a:hlinkClick r:id="rId3"/>
              </a:rPr>
              <a:t>Lab Article </a:t>
            </a:r>
            <a:r>
              <a:rPr b="1" lang="en" sz="1250">
                <a:solidFill>
                  <a:schemeClr val="dk1"/>
                </a:solidFill>
                <a:latin typeface="Muli"/>
                <a:ea typeface="Muli"/>
                <a:cs typeface="Muli"/>
                <a:sym typeface="Muli"/>
              </a:rPr>
              <a:t>with 148 Ideas</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January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Creative Kids/</a:t>
            </a:r>
            <a:r>
              <a:rPr lang="en" sz="1250">
                <a:solidFill>
                  <a:schemeClr val="dk1"/>
                </a:solidFill>
                <a:latin typeface="Muli"/>
                <a:ea typeface="Muli"/>
                <a:cs typeface="Muli"/>
                <a:sym typeface="Muli"/>
              </a:rPr>
              <a:t>Workout with Mom or Dad</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February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Hugs</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March</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Caught Napping</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April</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Easter/Spring</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May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Grads/Mommy and Me</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June</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Summer/Beach Babies/Daddy and Me</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July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Patriotic</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August</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Back to School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September</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Sporty (Football)</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October</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Halloween</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N</a:t>
            </a:r>
            <a:r>
              <a:rPr b="1" lang="en" sz="1250">
                <a:solidFill>
                  <a:schemeClr val="dk1"/>
                </a:solidFill>
                <a:latin typeface="Muli"/>
                <a:ea typeface="Muli"/>
                <a:cs typeface="Muli"/>
                <a:sym typeface="Muli"/>
              </a:rPr>
              <a:t>ovember</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Thankful</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December</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Scared of Santa/Holiday</a:t>
            </a:r>
            <a:endParaRPr sz="1250">
              <a:solidFill>
                <a:schemeClr val="dk1"/>
              </a:solidFill>
              <a:latin typeface="Muli"/>
              <a:ea typeface="Muli"/>
              <a:cs typeface="Muli"/>
              <a:sym typeface="Muli"/>
            </a:endParaRPr>
          </a:p>
        </p:txBody>
      </p:sp>
      <p:pic>
        <p:nvPicPr>
          <p:cNvPr id="68" name="Google Shape;68;p15"/>
          <p:cNvPicPr preferRelativeResize="0"/>
          <p:nvPr/>
        </p:nvPicPr>
        <p:blipFill rotWithShape="1">
          <a:blip r:embed="rId4">
            <a:alphaModFix/>
          </a:blip>
          <a:srcRect b="41997" l="0" r="0" t="11759"/>
          <a:stretch/>
        </p:blipFill>
        <p:spPr>
          <a:xfrm>
            <a:off x="236775" y="304225"/>
            <a:ext cx="7298851" cy="106285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pic>
        <p:nvPicPr>
          <p:cNvPr id="73" name="Google Shape;73;p16"/>
          <p:cNvPicPr preferRelativeResize="0"/>
          <p:nvPr/>
        </p:nvPicPr>
        <p:blipFill rotWithShape="1">
          <a:blip r:embed="rId3">
            <a:alphaModFix/>
          </a:blip>
          <a:srcRect b="11861" l="0" r="0" t="11762"/>
          <a:stretch/>
        </p:blipFill>
        <p:spPr>
          <a:xfrm>
            <a:off x="236775" y="304225"/>
            <a:ext cx="7298851" cy="1826801"/>
          </a:xfrm>
          <a:prstGeom prst="rect">
            <a:avLst/>
          </a:prstGeom>
          <a:noFill/>
          <a:ln>
            <a:noFill/>
          </a:ln>
        </p:spPr>
      </p:pic>
      <p:sp>
        <p:nvSpPr>
          <p:cNvPr id="74" name="Google Shape;74;p16"/>
          <p:cNvSpPr txBox="1"/>
          <p:nvPr/>
        </p:nvSpPr>
        <p:spPr>
          <a:xfrm>
            <a:off x="221325" y="2131025"/>
            <a:ext cx="7295100" cy="7688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Kid of the Month</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12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Be the exclusive sponsor of this 12-Month Kid of the Month campaign. Each month we will take nominations and then vote. Themes change each month (e.g. Halloween, Sporty, Messy)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E</a:t>
            </a:r>
            <a:r>
              <a:rPr lang="en" sz="1100">
                <a:solidFill>
                  <a:schemeClr val="dk1"/>
                </a:solidFill>
                <a:latin typeface="Muli"/>
                <a:ea typeface="Muli"/>
                <a:cs typeface="Muli"/>
                <a:sym typeface="Muli"/>
              </a:rPr>
              <a:t>very month can feature different products and lead-gen questions from the sponsor.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Kid of the 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(print, digital, social, and email) during the 12-Month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25K run-of-site impressions</a:t>
            </a:r>
            <a:r>
              <a:rPr lang="en" sz="1100">
                <a:solidFill>
                  <a:schemeClr val="dk1"/>
                </a:solidFill>
                <a:latin typeface="Muli"/>
                <a:ea typeface="Muli"/>
                <a:cs typeface="Muli"/>
                <a:sym typeface="Muli"/>
              </a:rPr>
              <a:t> each month to promote contest on radiostation.com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contest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unique lead-generation question on the contest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 offer/coupon on the sweepstakes thank-you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sweepstakes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Optional Facebook Like box on the sweepstakes registration form each month</a:t>
            </a:r>
            <a:endParaRPr sz="1100">
              <a:solidFill>
                <a:schemeClr val="dk1"/>
              </a:solidFill>
              <a:latin typeface="Muli"/>
              <a:ea typeface="Muli"/>
              <a:cs typeface="Muli"/>
              <a:sym typeface="Muli"/>
            </a:endParaRPr>
          </a:p>
          <a:p>
            <a:pPr indent="-298450" lvl="0" marL="4572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On-Air</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Minimum of 80x :30 promotional spots weekly (M-F 6a-7p, Sa-Su 8a-4p)</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Minimum of 120x :30 streaming promo spots weekly (M-F 6a-7p, Sa-Su 8a-4p)</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60x :30 on-air commercials weekly (M-F 6a-7p)</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12  promotional emails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Thank you email sent to everyone who enters with coupon or offer from your business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for Athletes Valued at $XXX Per Month for 12 Months (optional)</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12 months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(12-month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$1,500/month (small market) $</a:t>
            </a:r>
            <a:r>
              <a:rPr lang="en" sz="1200">
                <a:solidFill>
                  <a:schemeClr val="dk1"/>
                </a:solidFill>
                <a:latin typeface="Muli"/>
                <a:ea typeface="Muli"/>
                <a:cs typeface="Muli"/>
                <a:sym typeface="Muli"/>
              </a:rPr>
              <a:t>3,0</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 (mid-size market), $7,500/month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www.radiostation.com</a:t>
            </a:r>
            <a:endParaRPr sz="1200">
              <a:latin typeface="Muli"/>
              <a:ea typeface="Muli"/>
              <a:cs typeface="Muli"/>
              <a:sym typeface="Muli"/>
            </a:endParaRPr>
          </a:p>
        </p:txBody>
      </p:sp>
      <p:sp>
        <p:nvSpPr>
          <p:cNvPr id="75" name="Google Shape;75;p16"/>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Radio</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