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embeddedFontLst>
    <p:embeddedFont>
      <p:font typeface="Muli" panose="02000803000000000000" pitchFamily="2" charset="77"/>
      <p:regular r:id="rId44"/>
      <p:bold r:id="rId45"/>
      <p:italic r:id="rId46"/>
      <p:boldItalic r:id="rId47"/>
    </p:embeddedFont>
    <p:embeddedFont>
      <p:font typeface="Muli Light" pitchFamily="2" charset="77"/>
      <p:regular r:id="rId48"/>
      <p:bold r:id="rId49"/>
      <p:italic r:id="rId50"/>
      <p:boldItalic r:id="rId51"/>
    </p:embeddedFont>
    <p:embeddedFont>
      <p:font typeface="Muli SemiBold" panose="02000803000000000000" pitchFamily="2" charset="77"/>
      <p:regular r:id="rId52"/>
      <p:bold r:id="rId53"/>
      <p:italic r:id="rId54"/>
      <p:boldItalic r:id="rId55"/>
    </p:embeddedFont>
    <p:embeddedFont>
      <p:font typeface="Oswald" panose="02000503000000000000" pitchFamily="2" charset="77"/>
      <p:regular r:id="rId56"/>
      <p:bold r:id="rId57"/>
      <p:italic r:id="rId58"/>
      <p:boldItalic r:id="rId59"/>
    </p:embeddedFont>
    <p:embeddedFont>
      <p:font typeface="Oswald Light" panose="02000303000000000000" pitchFamily="2" charset="77"/>
      <p:regular r:id="rId60"/>
      <p:bold r:id="rId61"/>
    </p:embeddedFont>
    <p:embeddedFont>
      <p:font typeface="Oswald Medium" panose="02000603000000000000" pitchFamily="2" charset="77"/>
      <p:regular r:id="rId62"/>
      <p:bold r:id="rId63"/>
      <p: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C968ED-77C8-4B7E-923D-B50D9BDE08E7}">
  <a:tblStyle styleId="{9BC968ED-77C8-4B7E-923D-B50D9BDE08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6456dc2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6456dc2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6456dc2c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6456dc2c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6456dc2c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6456dc2c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6456dc2c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56456dc2c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6456dc2c4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6456dc2c4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6456dc2c4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56456dc2c4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56456dc2c4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56456dc2c4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6456dc2c4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6456dc2c4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6456dc2c4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56456dc2c4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56456dc2c4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56456dc2c4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56456dc2c4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56456dc2c4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6456dc2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6456dc2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6456dc2c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6456dc2c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6456dc2c4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56456dc2c4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56456dc2c4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56456dc2c4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56456dc2c4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56456dc2c4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6456dc2c4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6456dc2c4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56456dc2c4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56456dc2c4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6456dc2c4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6456dc2c4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56456dc2c4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56456dc2c4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6456dc2c4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6456dc2c4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56456dc2c4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56456dc2c4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6456dc2c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6456dc2c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6456dc2c4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6456dc2c4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6456dc2c4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6456dc2c4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56456dc2c4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56456dc2c4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56456dc2c4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56456dc2c4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56456dc2c4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56456dc2c4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56456dc2c4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56456dc2c4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56456dc2c4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56456dc2c4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56456dc2c4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56456dc2c4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56456dc2c4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56456dc2c4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56456dc2c4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56456dc2c4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6456dc2c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6456dc2c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6456dc2c4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6456dc2c4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56456dc2c4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56456dc2c4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6456dc2c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6456dc2c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6456dc2c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6456dc2c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6456dc2c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6456dc2c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6456dc2c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6456dc2c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50" y="1896218"/>
            <a:ext cx="5994499" cy="9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Title, Sub-header, &amp; Body (1)">
  <p:cSld name="TITLE_2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Title &amp; Body (2)">
  <p:cSld name="TITLE_2_1_1_2_1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pic>
        <p:nvPicPr>
          <p:cNvPr id="54" name="Google Shape;5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224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. Title, Sub-header, &amp; Body (2)">
  <p:cSld name="TITLE_2_1_1_2_1_1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224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. Title &amp; Body (2) + Laptop">
  <p:cSld name="TITLE_2_1_1_2_1_1_1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78628" y="1188325"/>
            <a:ext cx="30171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14"/>
          <p:cNvGrpSpPr/>
          <p:nvPr/>
        </p:nvGrpSpPr>
        <p:grpSpPr>
          <a:xfrm>
            <a:off x="2013100" y="688670"/>
            <a:ext cx="8170776" cy="4723731"/>
            <a:chOff x="2013100" y="688670"/>
            <a:chExt cx="8170776" cy="4723731"/>
          </a:xfrm>
        </p:grpSpPr>
        <p:pic>
          <p:nvPicPr>
            <p:cNvPr id="71" name="Google Shape;71;p14"/>
            <p:cNvPicPr preferRelativeResize="0"/>
            <p:nvPr/>
          </p:nvPicPr>
          <p:blipFill>
            <a:blip r:embed="rId4">
              <a:alphaModFix amt="38000"/>
            </a:blip>
            <a:stretch>
              <a:fillRect/>
            </a:stretch>
          </p:blipFill>
          <p:spPr>
            <a:xfrm>
              <a:off x="2013100" y="4554300"/>
              <a:ext cx="8170776" cy="8581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" name="Google Shape;72;p14"/>
            <p:cNvGrpSpPr/>
            <p:nvPr/>
          </p:nvGrpSpPr>
          <p:grpSpPr>
            <a:xfrm>
              <a:off x="2624656" y="688670"/>
              <a:ext cx="6883519" cy="4199352"/>
              <a:chOff x="3846138" y="1313375"/>
              <a:chExt cx="5165480" cy="3151247"/>
            </a:xfrm>
          </p:grpSpPr>
          <p:pic>
            <p:nvPicPr>
              <p:cNvPr id="73" name="Google Shape;73;p1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846138" y="1313375"/>
                <a:ext cx="5165480" cy="31512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" name="Google Shape;74;p14"/>
              <p:cNvSpPr/>
              <p:nvPr/>
            </p:nvSpPr>
            <p:spPr>
              <a:xfrm>
                <a:off x="4345200" y="1473320"/>
                <a:ext cx="4183500" cy="26475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. Title &amp; Body (2) + Mobile">
  <p:cSld name="TITLE_2_1_1_2_1_1_1_1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361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8625" y="607450"/>
            <a:ext cx="2344675" cy="4290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. Title &amp; Body (2) + Tablet">
  <p:cSld name="TITLE_2_1_1_2_1_1_1_1_1"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190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6"/>
          <p:cNvGrpSpPr/>
          <p:nvPr/>
        </p:nvGrpSpPr>
        <p:grpSpPr>
          <a:xfrm>
            <a:off x="4891850" y="580300"/>
            <a:ext cx="4117476" cy="4796875"/>
            <a:chOff x="4891850" y="580300"/>
            <a:chExt cx="4117476" cy="4796875"/>
          </a:xfrm>
        </p:grpSpPr>
        <p:pic>
          <p:nvPicPr>
            <p:cNvPr id="93" name="Google Shape;93;p16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94;p16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95" name="Google Shape;95;p16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" name="Google Shape;96;p16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97" name="Google Shape;97;p16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" name="Google Shape;98;p1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. Title &amp; Body (2) + Multiple Phones">
  <p:cSld name="TITLE_2_1_1_2_1_1_1_1_1_1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78627" y="1188325"/>
            <a:ext cx="37419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5276187" y="4621916"/>
            <a:ext cx="2245638" cy="5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7066525" y="4584495"/>
            <a:ext cx="2191962" cy="49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3523384" y="4584495"/>
            <a:ext cx="2191962" cy="49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2988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0937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586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. Title, Sub-header, &amp; Body (3)">
  <p:cSld name="TITLE_2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78627" y="1188325"/>
            <a:ext cx="45147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. Title &amp; Body (3) + Laptop Screenshot">
  <p:cSld name="TITLE_2_1_1_1_2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78628" y="1188325"/>
            <a:ext cx="3060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25" name="Google Shape;125;p19"/>
          <p:cNvGrpSpPr/>
          <p:nvPr/>
        </p:nvGrpSpPr>
        <p:grpSpPr>
          <a:xfrm>
            <a:off x="2013100" y="688670"/>
            <a:ext cx="8170776" cy="4723731"/>
            <a:chOff x="2013100" y="688670"/>
            <a:chExt cx="8170776" cy="4723731"/>
          </a:xfrm>
        </p:grpSpPr>
        <p:pic>
          <p:nvPicPr>
            <p:cNvPr id="126" name="Google Shape;126;p19"/>
            <p:cNvPicPr preferRelativeResize="0"/>
            <p:nvPr/>
          </p:nvPicPr>
          <p:blipFill>
            <a:blip r:embed="rId4">
              <a:alphaModFix amt="76000"/>
            </a:blip>
            <a:stretch>
              <a:fillRect/>
            </a:stretch>
          </p:blipFill>
          <p:spPr>
            <a:xfrm>
              <a:off x="2013100" y="4554300"/>
              <a:ext cx="8170776" cy="8581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" name="Google Shape;127;p19"/>
            <p:cNvGrpSpPr/>
            <p:nvPr/>
          </p:nvGrpSpPr>
          <p:grpSpPr>
            <a:xfrm>
              <a:off x="2624656" y="688670"/>
              <a:ext cx="6883519" cy="4199352"/>
              <a:chOff x="3846138" y="1313375"/>
              <a:chExt cx="5165480" cy="3151247"/>
            </a:xfrm>
          </p:grpSpPr>
          <p:pic>
            <p:nvPicPr>
              <p:cNvPr id="128" name="Google Shape;128;p1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846138" y="1313375"/>
                <a:ext cx="5165480" cy="31512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" name="Google Shape;129;p19"/>
              <p:cNvSpPr/>
              <p:nvPr/>
            </p:nvSpPr>
            <p:spPr>
              <a:xfrm>
                <a:off x="4345200" y="1473320"/>
                <a:ext cx="4183500" cy="26475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. Title &amp; Body (3) + Mobile Screenshot">
  <p:cSld name="TITLE_2_1_1_1_2_1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430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625" y="607450"/>
            <a:ext cx="2344675" cy="4290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Main Title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985" y="1457925"/>
            <a:ext cx="6333025" cy="10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799675" y="2301674"/>
            <a:ext cx="5899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. Title &amp; Body (3) + Tablet Screenshot ">
  <p:cSld name="TITLE_2_1_1_1_2_1_1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199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5" name="Google Shape;145;p21"/>
          <p:cNvGrpSpPr/>
          <p:nvPr/>
        </p:nvGrpSpPr>
        <p:grpSpPr>
          <a:xfrm>
            <a:off x="4891850" y="580300"/>
            <a:ext cx="4117476" cy="4796875"/>
            <a:chOff x="4891850" y="580300"/>
            <a:chExt cx="4117476" cy="4796875"/>
          </a:xfrm>
        </p:grpSpPr>
        <p:pic>
          <p:nvPicPr>
            <p:cNvPr id="146" name="Google Shape;146;p21"/>
            <p:cNvPicPr preferRelativeResize="0"/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21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148" name="Google Shape;148;p21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" name="Google Shape;149;p21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150" name="Google Shape;150;p21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1" name="Google Shape;151;p2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. Title &amp; Body (3) + Multiple Phones">
  <p:cSld name="TITLE_2_1_1_1_2_1_1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78627" y="1188325"/>
            <a:ext cx="3651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464136" y="4584495"/>
            <a:ext cx="2191962" cy="49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145523" y="4584495"/>
            <a:ext cx="2191962" cy="49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276187" y="4608683"/>
            <a:ext cx="2245638" cy="5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2988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0937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586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. Title, Sub-header &amp; Body (3) ">
  <p:cSld name="TITLE_2_1_1_1_2_1_1_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3"/>
          <p:cNvGrpSpPr/>
          <p:nvPr/>
        </p:nvGrpSpPr>
        <p:grpSpPr>
          <a:xfrm>
            <a:off x="0" y="7900"/>
            <a:ext cx="9144000" cy="1046475"/>
            <a:chOff x="0" y="7900"/>
            <a:chExt cx="9144000" cy="1046475"/>
          </a:xfrm>
        </p:grpSpPr>
        <p:pic>
          <p:nvPicPr>
            <p:cNvPr id="167" name="Google Shape;167;p23"/>
            <p:cNvPicPr preferRelativeResize="0"/>
            <p:nvPr/>
          </p:nvPicPr>
          <p:blipFill rotWithShape="1">
            <a:blip r:embed="rId3">
              <a:alphaModFix/>
            </a:blip>
            <a:srcRect l="1206" t="-6042" r="745" b="956"/>
            <a:stretch/>
          </p:blipFill>
          <p:spPr>
            <a:xfrm rot="10800000">
              <a:off x="9876" y="69925"/>
              <a:ext cx="9134124" cy="9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23"/>
            <p:cNvSpPr/>
            <p:nvPr/>
          </p:nvSpPr>
          <p:spPr>
            <a:xfrm>
              <a:off x="0" y="7900"/>
              <a:ext cx="9144000" cy="306600"/>
            </a:xfrm>
            <a:prstGeom prst="rect">
              <a:avLst/>
            </a:prstGeom>
            <a:solidFill>
              <a:srgbClr val="104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9" name="Google Shape;169;p23"/>
          <p:cNvPicPr preferRelativeResize="0"/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212598" y="1188325"/>
            <a:ext cx="49299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. Title (2) + 1 Big Stat">
  <p:cSld name="TITLE_2_1_1_2_1_1_1_1_1_2">
    <p:bg>
      <p:bgPr>
        <a:solidFill>
          <a:srgbClr val="FFFFF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title" idx="4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title" idx="5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. Title (2) + 2 Big Stats">
  <p:cSld name="TITLE_2_1_1_2_1_1_1_1_1_2_1">
    <p:bg>
      <p:bgPr>
        <a:solidFill>
          <a:srgbClr val="FFFF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/>
          <p:nvPr/>
        </p:nvSpPr>
        <p:spPr>
          <a:xfrm>
            <a:off x="1672626" y="2680507"/>
            <a:ext cx="1736164" cy="1663013"/>
          </a:xfrm>
          <a:prstGeom prst="ellipse">
            <a:avLst/>
          </a:prstGeom>
          <a:solidFill>
            <a:srgbClr val="81C347"/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title" idx="4"/>
          </p:nvPr>
        </p:nvSpPr>
        <p:spPr>
          <a:xfrm>
            <a:off x="1672625" y="3130392"/>
            <a:ext cx="1736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title" idx="5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title" idx="6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. Title (1) + 1 Big Stat">
  <p:cSld name="TITLE_2_1_1_1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6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title" idx="4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 idx="5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. Title (1) + 2 Big Stats">
  <p:cSld name="TITLE_2_1_1_1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7"/>
          <p:cNvSpPr/>
          <p:nvPr/>
        </p:nvSpPr>
        <p:spPr>
          <a:xfrm>
            <a:off x="1672626" y="2680507"/>
            <a:ext cx="1736100" cy="1662900"/>
          </a:xfrm>
          <a:prstGeom prst="ellipse">
            <a:avLst/>
          </a:prstGeom>
          <a:solidFill>
            <a:srgbClr val="81C347"/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title" idx="4"/>
          </p:nvPr>
        </p:nvSpPr>
        <p:spPr>
          <a:xfrm>
            <a:off x="1672625" y="3130392"/>
            <a:ext cx="1736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title" idx="5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title" idx="6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. Big Quote (1)">
  <p:cSld name="TITLE_2_1_1_2_1_1_1_1_1_2_2">
    <p:bg>
      <p:bgPr>
        <a:solidFill>
          <a:srgbClr val="FFFF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/>
          <p:nvPr/>
        </p:nvSpPr>
        <p:spPr>
          <a:xfrm>
            <a:off x="4914555" y="25564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 amt="34000"/>
          </a:blip>
          <a:srcRect/>
          <a:stretch/>
        </p:blipFill>
        <p:spPr>
          <a:xfrm>
            <a:off x="2498500" y="35849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 rotWithShape="1">
          <a:blip r:embed="rId4">
            <a:alphaModFix amt="28000"/>
          </a:blip>
          <a:srcRect t="23117" b="23122"/>
          <a:stretch/>
        </p:blipFill>
        <p:spPr>
          <a:xfrm>
            <a:off x="2969941" y="1160622"/>
            <a:ext cx="3125245" cy="2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050" y="26209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>
            <a:spLocks noGrp="1"/>
          </p:cNvSpPr>
          <p:nvPr>
            <p:ph type="subTitle" idx="1"/>
          </p:nvPr>
        </p:nvSpPr>
        <p:spPr>
          <a:xfrm>
            <a:off x="3174926" y="2807500"/>
            <a:ext cx="1845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2"/>
          </p:nvPr>
        </p:nvSpPr>
        <p:spPr>
          <a:xfrm>
            <a:off x="2716275" y="14032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3"/>
          </p:nvPr>
        </p:nvSpPr>
        <p:spPr>
          <a:xfrm>
            <a:off x="3163449" y="3110525"/>
            <a:ext cx="18450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. Big Quote (2)">
  <p:cSld name="TITLE_2_1_1_2_1_1_1_1_1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/>
          <p:nvPr/>
        </p:nvSpPr>
        <p:spPr>
          <a:xfrm>
            <a:off x="4914555" y="25564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 amt="34000"/>
          </a:blip>
          <a:srcRect/>
          <a:stretch/>
        </p:blipFill>
        <p:spPr>
          <a:xfrm>
            <a:off x="2498500" y="35849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 amt="12000"/>
          </a:blip>
          <a:srcRect t="23117" b="23122"/>
          <a:stretch/>
        </p:blipFill>
        <p:spPr>
          <a:xfrm>
            <a:off x="2877375" y="1141408"/>
            <a:ext cx="3310376" cy="24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050" y="26209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>
            <a:spLocks noGrp="1"/>
          </p:cNvSpPr>
          <p:nvPr>
            <p:ph type="subTitle" idx="1"/>
          </p:nvPr>
        </p:nvSpPr>
        <p:spPr>
          <a:xfrm>
            <a:off x="3174925" y="2807500"/>
            <a:ext cx="17397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2"/>
          </p:nvPr>
        </p:nvSpPr>
        <p:spPr>
          <a:xfrm>
            <a:off x="2716275" y="14032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subTitle" idx="3"/>
          </p:nvPr>
        </p:nvSpPr>
        <p:spPr>
          <a:xfrm>
            <a:off x="3163449" y="3110525"/>
            <a:ext cx="17397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. Title &amp; Body (1) - Supporting Quote">
  <p:cSld name="TITLE_2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 amt="34000"/>
          </a:blip>
          <a:srcRect/>
          <a:stretch/>
        </p:blipFill>
        <p:spPr>
          <a:xfrm>
            <a:off x="4708300" y="37373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 rotWithShape="1">
          <a:blip r:embed="rId5">
            <a:alphaModFix amt="12000"/>
          </a:blip>
          <a:srcRect t="23117" b="23122"/>
          <a:stretch/>
        </p:blipFill>
        <p:spPr>
          <a:xfrm>
            <a:off x="5087175" y="1293808"/>
            <a:ext cx="3310376" cy="24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8850" y="27733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2" name="Google Shape;242;p30"/>
          <p:cNvSpPr txBox="1">
            <a:spLocks noGrp="1"/>
          </p:cNvSpPr>
          <p:nvPr>
            <p:ph type="subTitle" idx="3"/>
          </p:nvPr>
        </p:nvSpPr>
        <p:spPr>
          <a:xfrm>
            <a:off x="5384719" y="2959900"/>
            <a:ext cx="16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0"/>
          <p:cNvSpPr/>
          <p:nvPr/>
        </p:nvSpPr>
        <p:spPr>
          <a:xfrm>
            <a:off x="7124355" y="27088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5188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subTitle" idx="4"/>
          </p:nvPr>
        </p:nvSpPr>
        <p:spPr>
          <a:xfrm>
            <a:off x="4926075" y="15556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5"/>
          </p:nvPr>
        </p:nvSpPr>
        <p:spPr>
          <a:xfrm>
            <a:off x="5373255" y="3262925"/>
            <a:ext cx="15633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Title Slide (1)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-150" y="1890950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4"/>
          <p:cNvPicPr preferRelativeResize="0"/>
          <p:nvPr/>
        </p:nvPicPr>
        <p:blipFill rotWithShape="1">
          <a:blip r:embed="rId3">
            <a:alphaModFix amt="62000"/>
          </a:blip>
          <a:srcRect t="47973" b="48388"/>
          <a:stretch/>
        </p:blipFill>
        <p:spPr>
          <a:xfrm>
            <a:off x="2714900" y="2699094"/>
            <a:ext cx="3714197" cy="18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. Description - White">
  <p:cSld name="BLANK_1_2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50" name="Google Shape;250;p31"/>
          <p:cNvSpPr txBox="1">
            <a:spLocks noGrp="1"/>
          </p:cNvSpPr>
          <p:nvPr>
            <p:ph type="title" idx="2"/>
          </p:nvPr>
        </p:nvSpPr>
        <p:spPr>
          <a:xfrm>
            <a:off x="269175" y="824675"/>
            <a:ext cx="88158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subTitle" idx="1"/>
          </p:nvPr>
        </p:nvSpPr>
        <p:spPr>
          <a:xfrm>
            <a:off x="291275" y="1728461"/>
            <a:ext cx="4328700" cy="207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. Description - Gradient">
  <p:cSld name="BLANK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title"/>
          </p:nvPr>
        </p:nvSpPr>
        <p:spPr>
          <a:xfrm>
            <a:off x="269175" y="824675"/>
            <a:ext cx="88158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2"/>
          <p:cNvSpPr txBox="1">
            <a:spLocks noGrp="1"/>
          </p:cNvSpPr>
          <p:nvPr>
            <p:ph type="subTitle" idx="1"/>
          </p:nvPr>
        </p:nvSpPr>
        <p:spPr>
          <a:xfrm>
            <a:off x="291275" y="1737679"/>
            <a:ext cx="4328700" cy="207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32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. One Speaker (1)">
  <p:cSld name="TITLE_2_1_1_1_2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59" name="Google Shape;259;p3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body" idx="1"/>
          </p:nvPr>
        </p:nvSpPr>
        <p:spPr>
          <a:xfrm>
            <a:off x="212598" y="1188325"/>
            <a:ext cx="46557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>
            <a:spLocks noGrp="1"/>
          </p:cNvSpPr>
          <p:nvPr>
            <p:ph type="title" idx="3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title" idx="4"/>
          </p:nvPr>
        </p:nvSpPr>
        <p:spPr>
          <a:xfrm>
            <a:off x="4760963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265" name="Google Shape;265;p33"/>
          <p:cNvSpPr txBox="1">
            <a:spLocks noGrp="1"/>
          </p:cNvSpPr>
          <p:nvPr>
            <p:ph type="title" idx="5"/>
          </p:nvPr>
        </p:nvSpPr>
        <p:spPr>
          <a:xfrm>
            <a:off x="500306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66" name="Google Shape;26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71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. One Speaker (2)">
  <p:cSld name="TITLE_2_1_1_2_1_2">
    <p:bg>
      <p:bgPr>
        <a:solidFill>
          <a:srgbClr val="FFFFFF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70" name="Google Shape;270;p34"/>
          <p:cNvSpPr txBox="1">
            <a:spLocks noGrp="1"/>
          </p:cNvSpPr>
          <p:nvPr>
            <p:ph type="body" idx="1"/>
          </p:nvPr>
        </p:nvSpPr>
        <p:spPr>
          <a:xfrm>
            <a:off x="212598" y="1188325"/>
            <a:ext cx="4497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271" name="Google Shape;2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4"/>
          <p:cNvSpPr txBox="1">
            <a:spLocks noGrp="1"/>
          </p:cNvSpPr>
          <p:nvPr>
            <p:ph type="title" idx="3"/>
          </p:nvPr>
        </p:nvSpPr>
        <p:spPr>
          <a:xfrm>
            <a:off x="479208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74" name="Google Shape;274;p34"/>
          <p:cNvSpPr txBox="1">
            <a:spLocks noGrp="1"/>
          </p:cNvSpPr>
          <p:nvPr>
            <p:ph type="title" idx="4"/>
          </p:nvPr>
        </p:nvSpPr>
        <p:spPr>
          <a:xfrm>
            <a:off x="475108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275" name="Google Shape;275;p34"/>
          <p:cNvSpPr txBox="1">
            <a:spLocks noGrp="1"/>
          </p:cNvSpPr>
          <p:nvPr>
            <p:ph type="title" idx="5"/>
          </p:nvPr>
        </p:nvSpPr>
        <p:spPr>
          <a:xfrm>
            <a:off x="499318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34"/>
          <p:cNvSpPr/>
          <p:nvPr/>
        </p:nvSpPr>
        <p:spPr>
          <a:xfrm>
            <a:off x="5297238" y="1240478"/>
            <a:ext cx="2409000" cy="24090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277" name="Google Shape;2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250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. One Speaker (2) 1">
  <p:cSld name="TITLE_2_1_1_2_1_2_1">
    <p:bg>
      <p:bgPr>
        <a:solidFill>
          <a:srgbClr val="FFFFFF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025" y="1175750"/>
            <a:ext cx="2506800" cy="2506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283" name="Google Shape;283;p35"/>
          <p:cNvSpPr txBox="1">
            <a:spLocks noGrp="1"/>
          </p:cNvSpPr>
          <p:nvPr>
            <p:ph type="title" idx="2"/>
          </p:nvPr>
        </p:nvSpPr>
        <p:spPr>
          <a:xfrm>
            <a:off x="286821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84" name="Google Shape;284;p35"/>
          <p:cNvSpPr txBox="1">
            <a:spLocks noGrp="1"/>
          </p:cNvSpPr>
          <p:nvPr>
            <p:ph type="title" idx="3"/>
          </p:nvPr>
        </p:nvSpPr>
        <p:spPr>
          <a:xfrm>
            <a:off x="2827213" y="4085242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285" name="Google Shape;285;p35"/>
          <p:cNvSpPr txBox="1">
            <a:spLocks noGrp="1"/>
          </p:cNvSpPr>
          <p:nvPr>
            <p:ph type="title" idx="4"/>
          </p:nvPr>
        </p:nvSpPr>
        <p:spPr>
          <a:xfrm>
            <a:off x="3069313" y="4400295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. One Speaker (1) 1">
  <p:cSld name="TITLE_2_1_1_1_2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88" name="Google Shape;288;p36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6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9025" y="1175750"/>
            <a:ext cx="2506800" cy="2506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292" name="Google Shape;292;p36"/>
          <p:cNvSpPr txBox="1">
            <a:spLocks noGrp="1"/>
          </p:cNvSpPr>
          <p:nvPr>
            <p:ph type="title" idx="3"/>
          </p:nvPr>
        </p:nvSpPr>
        <p:spPr>
          <a:xfrm>
            <a:off x="286821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93" name="Google Shape;293;p36"/>
          <p:cNvSpPr txBox="1">
            <a:spLocks noGrp="1"/>
          </p:cNvSpPr>
          <p:nvPr>
            <p:ph type="title" idx="4"/>
          </p:nvPr>
        </p:nvSpPr>
        <p:spPr>
          <a:xfrm>
            <a:off x="2827213" y="4085242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294" name="Google Shape;294;p36"/>
          <p:cNvSpPr txBox="1">
            <a:spLocks noGrp="1"/>
          </p:cNvSpPr>
          <p:nvPr>
            <p:ph type="title" idx="5"/>
          </p:nvPr>
        </p:nvSpPr>
        <p:spPr>
          <a:xfrm>
            <a:off x="3069313" y="4380546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. Two Speakers (1)">
  <p:cSld name="TITLE_2_1_1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7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7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>
            <a:spLocks noGrp="1"/>
          </p:cNvSpPr>
          <p:nvPr>
            <p:ph type="title" idx="2"/>
          </p:nvPr>
        </p:nvSpPr>
        <p:spPr>
          <a:xfrm>
            <a:off x="89363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00" name="Google Shape;300;p37"/>
          <p:cNvSpPr txBox="1">
            <a:spLocks noGrp="1"/>
          </p:cNvSpPr>
          <p:nvPr>
            <p:ph type="title" idx="3"/>
          </p:nvPr>
        </p:nvSpPr>
        <p:spPr>
          <a:xfrm>
            <a:off x="85263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01" name="Google Shape;301;p37"/>
          <p:cNvSpPr txBox="1">
            <a:spLocks noGrp="1"/>
          </p:cNvSpPr>
          <p:nvPr>
            <p:ph type="title" idx="4"/>
          </p:nvPr>
        </p:nvSpPr>
        <p:spPr>
          <a:xfrm>
            <a:off x="109473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37"/>
          <p:cNvSpPr txBox="1">
            <a:spLocks noGrp="1"/>
          </p:cNvSpPr>
          <p:nvPr>
            <p:ph type="title" idx="5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03" name="Google Shape;303;p37"/>
          <p:cNvSpPr txBox="1">
            <a:spLocks noGrp="1"/>
          </p:cNvSpPr>
          <p:nvPr>
            <p:ph type="title" idx="6"/>
          </p:nvPr>
        </p:nvSpPr>
        <p:spPr>
          <a:xfrm>
            <a:off x="4760963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04" name="Google Shape;304;p37"/>
          <p:cNvSpPr txBox="1">
            <a:spLocks noGrp="1"/>
          </p:cNvSpPr>
          <p:nvPr>
            <p:ph type="title" idx="7"/>
          </p:nvPr>
        </p:nvSpPr>
        <p:spPr>
          <a:xfrm>
            <a:off x="500306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05" name="Google Shape;30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37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306" name="Google Shape;3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71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. Two Speakers (2)">
  <p:cSld name="TITLE_2_1_1_1_2_3_1">
    <p:bg>
      <p:bgPr>
        <a:solidFill>
          <a:srgbClr val="FFFFFF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8"/>
          <p:cNvSpPr/>
          <p:nvPr/>
        </p:nvSpPr>
        <p:spPr>
          <a:xfrm>
            <a:off x="1433863" y="1240478"/>
            <a:ext cx="2409000" cy="24090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312" name="Google Shape;3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7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313" name="Google Shape;313;p38"/>
          <p:cNvSpPr txBox="1">
            <a:spLocks noGrp="1"/>
          </p:cNvSpPr>
          <p:nvPr>
            <p:ph type="title" idx="2"/>
          </p:nvPr>
        </p:nvSpPr>
        <p:spPr>
          <a:xfrm>
            <a:off x="89363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4" name="Google Shape;314;p38"/>
          <p:cNvSpPr txBox="1">
            <a:spLocks noGrp="1"/>
          </p:cNvSpPr>
          <p:nvPr>
            <p:ph type="title" idx="3"/>
          </p:nvPr>
        </p:nvSpPr>
        <p:spPr>
          <a:xfrm>
            <a:off x="85263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15" name="Google Shape;315;p38"/>
          <p:cNvSpPr txBox="1">
            <a:spLocks noGrp="1"/>
          </p:cNvSpPr>
          <p:nvPr>
            <p:ph type="title" idx="4"/>
          </p:nvPr>
        </p:nvSpPr>
        <p:spPr>
          <a:xfrm>
            <a:off x="109473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title" idx="5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7" name="Google Shape;317;p38"/>
          <p:cNvSpPr txBox="1">
            <a:spLocks noGrp="1"/>
          </p:cNvSpPr>
          <p:nvPr>
            <p:ph type="title" idx="6"/>
          </p:nvPr>
        </p:nvSpPr>
        <p:spPr>
          <a:xfrm>
            <a:off x="4760963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18" name="Google Shape;318;p38"/>
          <p:cNvSpPr txBox="1">
            <a:spLocks noGrp="1"/>
          </p:cNvSpPr>
          <p:nvPr>
            <p:ph type="title" idx="7"/>
          </p:nvPr>
        </p:nvSpPr>
        <p:spPr>
          <a:xfrm>
            <a:off x="500306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38"/>
          <p:cNvSpPr/>
          <p:nvPr/>
        </p:nvSpPr>
        <p:spPr>
          <a:xfrm>
            <a:off x="5307113" y="1240478"/>
            <a:ext cx="2409000" cy="24090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320" name="Google Shape;3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1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. Three Speakers (1)">
  <p:cSld name="TITLE_2_1_1_1_2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9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9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24" name="Google Shape;3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0095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326" name="Google Shape;32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893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327" name="Google Shape;32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921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328" name="Google Shape;328;p39"/>
          <p:cNvSpPr txBox="1">
            <a:spLocks noGrp="1"/>
          </p:cNvSpPr>
          <p:nvPr>
            <p:ph type="title" idx="2"/>
          </p:nvPr>
        </p:nvSpPr>
        <p:spPr>
          <a:xfrm>
            <a:off x="-55387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29" name="Google Shape;329;p39"/>
          <p:cNvSpPr txBox="1">
            <a:spLocks noGrp="1"/>
          </p:cNvSpPr>
          <p:nvPr>
            <p:ph type="title" idx="3"/>
          </p:nvPr>
        </p:nvSpPr>
        <p:spPr>
          <a:xfrm>
            <a:off x="-96387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30" name="Google Shape;330;p39"/>
          <p:cNvSpPr txBox="1">
            <a:spLocks noGrp="1"/>
          </p:cNvSpPr>
          <p:nvPr>
            <p:ph type="title" idx="4"/>
          </p:nvPr>
        </p:nvSpPr>
        <p:spPr>
          <a:xfrm>
            <a:off x="14571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9"/>
          <p:cNvSpPr txBox="1">
            <a:spLocks noGrp="1"/>
          </p:cNvSpPr>
          <p:nvPr>
            <p:ph type="title" idx="5"/>
          </p:nvPr>
        </p:nvSpPr>
        <p:spPr>
          <a:xfrm>
            <a:off x="28477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32" name="Google Shape;332;p39"/>
          <p:cNvSpPr txBox="1">
            <a:spLocks noGrp="1"/>
          </p:cNvSpPr>
          <p:nvPr>
            <p:ph type="title" idx="6"/>
          </p:nvPr>
        </p:nvSpPr>
        <p:spPr>
          <a:xfrm>
            <a:off x="28067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33" name="Google Shape;333;p39"/>
          <p:cNvSpPr txBox="1">
            <a:spLocks noGrp="1"/>
          </p:cNvSpPr>
          <p:nvPr>
            <p:ph type="title" idx="7"/>
          </p:nvPr>
        </p:nvSpPr>
        <p:spPr>
          <a:xfrm>
            <a:off x="30488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39"/>
          <p:cNvSpPr txBox="1">
            <a:spLocks noGrp="1"/>
          </p:cNvSpPr>
          <p:nvPr>
            <p:ph type="title" idx="8"/>
          </p:nvPr>
        </p:nvSpPr>
        <p:spPr>
          <a:xfrm>
            <a:off x="57565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35" name="Google Shape;335;p39"/>
          <p:cNvSpPr txBox="1">
            <a:spLocks noGrp="1"/>
          </p:cNvSpPr>
          <p:nvPr>
            <p:ph type="title" idx="9"/>
          </p:nvPr>
        </p:nvSpPr>
        <p:spPr>
          <a:xfrm>
            <a:off x="57155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36" name="Google Shape;336;p39"/>
          <p:cNvSpPr txBox="1">
            <a:spLocks noGrp="1"/>
          </p:cNvSpPr>
          <p:nvPr>
            <p:ph type="title" idx="13"/>
          </p:nvPr>
        </p:nvSpPr>
        <p:spPr>
          <a:xfrm>
            <a:off x="59576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. Three Speakers (2)">
  <p:cSld name="TITLE_2_1_1_1_2_3_2_1">
    <p:bg>
      <p:bgPr>
        <a:solidFill>
          <a:srgbClr val="FFFFFF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0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41" name="Google Shape;34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0095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342" name="Google Shape;3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893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343" name="Google Shape;34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21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344" name="Google Shape;344;p40"/>
          <p:cNvSpPr txBox="1">
            <a:spLocks noGrp="1"/>
          </p:cNvSpPr>
          <p:nvPr>
            <p:ph type="title" idx="2"/>
          </p:nvPr>
        </p:nvSpPr>
        <p:spPr>
          <a:xfrm>
            <a:off x="-55387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45" name="Google Shape;345;p40"/>
          <p:cNvSpPr txBox="1">
            <a:spLocks noGrp="1"/>
          </p:cNvSpPr>
          <p:nvPr>
            <p:ph type="title" idx="3"/>
          </p:nvPr>
        </p:nvSpPr>
        <p:spPr>
          <a:xfrm>
            <a:off x="-96387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46" name="Google Shape;346;p40"/>
          <p:cNvSpPr txBox="1">
            <a:spLocks noGrp="1"/>
          </p:cNvSpPr>
          <p:nvPr>
            <p:ph type="title" idx="4"/>
          </p:nvPr>
        </p:nvSpPr>
        <p:spPr>
          <a:xfrm>
            <a:off x="14571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40"/>
          <p:cNvSpPr txBox="1">
            <a:spLocks noGrp="1"/>
          </p:cNvSpPr>
          <p:nvPr>
            <p:ph type="title" idx="5"/>
          </p:nvPr>
        </p:nvSpPr>
        <p:spPr>
          <a:xfrm>
            <a:off x="28477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48" name="Google Shape;348;p40"/>
          <p:cNvSpPr txBox="1">
            <a:spLocks noGrp="1"/>
          </p:cNvSpPr>
          <p:nvPr>
            <p:ph type="title" idx="6"/>
          </p:nvPr>
        </p:nvSpPr>
        <p:spPr>
          <a:xfrm>
            <a:off x="28067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49" name="Google Shape;349;p40"/>
          <p:cNvSpPr txBox="1">
            <a:spLocks noGrp="1"/>
          </p:cNvSpPr>
          <p:nvPr>
            <p:ph type="title" idx="7"/>
          </p:nvPr>
        </p:nvSpPr>
        <p:spPr>
          <a:xfrm>
            <a:off x="30488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40"/>
          <p:cNvSpPr txBox="1">
            <a:spLocks noGrp="1"/>
          </p:cNvSpPr>
          <p:nvPr>
            <p:ph type="title" idx="8"/>
          </p:nvPr>
        </p:nvSpPr>
        <p:spPr>
          <a:xfrm>
            <a:off x="57565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51" name="Google Shape;351;p40"/>
          <p:cNvSpPr txBox="1">
            <a:spLocks noGrp="1"/>
          </p:cNvSpPr>
          <p:nvPr>
            <p:ph type="title" idx="9"/>
          </p:nvPr>
        </p:nvSpPr>
        <p:spPr>
          <a:xfrm>
            <a:off x="57155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 SemiBold"/>
                <a:ea typeface="Muli SemiBold"/>
                <a:cs typeface="Muli SemiBold"/>
                <a:sym typeface="Muli SemiBold"/>
              </a:defRPr>
            </a:lvl9pPr>
          </a:lstStyle>
          <a:p>
            <a:endParaRPr/>
          </a:p>
        </p:txBody>
      </p:sp>
      <p:sp>
        <p:nvSpPr>
          <p:cNvPr id="352" name="Google Shape;352;p40"/>
          <p:cNvSpPr txBox="1">
            <a:spLocks noGrp="1"/>
          </p:cNvSpPr>
          <p:nvPr>
            <p:ph type="title" idx="13"/>
          </p:nvPr>
        </p:nvSpPr>
        <p:spPr>
          <a:xfrm>
            <a:off x="59576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econdary Title Slide (1)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2118700" y="1529984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0" y="2044609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0" name="Google Shape;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. Branded Blank - Gradient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. Branded Blank - White">
  <p:cSld name="BLANK_1_3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Midway Title Slide (1)">
  <p:cSld name="TITLE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0" y="2057842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Title Slide (2)">
  <p:cSld name="TITLE_2_1_2">
    <p:bg>
      <p:bgPr>
        <a:solidFill>
          <a:srgbClr val="FFFFF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-150" y="1890950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10446E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7"/>
          <p:cNvPicPr preferRelativeResize="0"/>
          <p:nvPr/>
        </p:nvPicPr>
        <p:blipFill rotWithShape="1">
          <a:blip r:embed="rId2">
            <a:alphaModFix amt="81000"/>
          </a:blip>
          <a:srcRect t="47973" b="48388"/>
          <a:stretch/>
        </p:blipFill>
        <p:spPr>
          <a:xfrm>
            <a:off x="2714900" y="2720357"/>
            <a:ext cx="3714197" cy="18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Secondary Title Slide (2)">
  <p:cSld name="TITLE_2_1_1_2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3091" y="410633"/>
            <a:ext cx="4961800" cy="384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1044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8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Midway Title Slide (2)">
  <p:cSld name="TITLE_2_1_1_1_1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0" y="2044609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Title &amp; Body (1)">
  <p:cSld name="TITLE_2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1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0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4" name="Google Shape;4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0865" y="1519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6D6"/>
              </a:buClr>
              <a:buSzPts val="3300"/>
              <a:buFont typeface="Oswald Light"/>
              <a:buNone/>
              <a:defRPr sz="3300">
                <a:solidFill>
                  <a:srgbClr val="0096D6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17065" y="118934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lab.secondstreet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0175" y="-47334"/>
            <a:ext cx="9242035" cy="519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3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Advertiser Sweepstakes (Limit 1)</a:t>
            </a:r>
            <a:endParaRPr sz="2800"/>
          </a:p>
        </p:txBody>
      </p:sp>
      <p:sp>
        <p:nvSpPr>
          <p:cNvPr id="424" name="Google Shape;424;p53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1-3 weeks</a:t>
            </a:r>
            <a:endParaRPr sz="1600"/>
          </a:p>
        </p:txBody>
      </p:sp>
      <p:graphicFrame>
        <p:nvGraphicFramePr>
          <p:cNvPr id="425" name="Google Shape;425;p53"/>
          <p:cNvGraphicFramePr/>
          <p:nvPr/>
        </p:nvGraphicFramePr>
        <p:xfrm>
          <a:off x="864725" y="120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Exclusive advertiser branding on promotion and all materials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 col. x 10” promotional ads (3 total)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1 Sunday ½ page promotional ad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25,000 728×90 ROS impressions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Customized thank you page with coupon or offer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 to all entrants with coupon or offer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opt-in on the registration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 Facebook Like Box on the registration page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Mentions on Facebook &amp; Twitter at least once a week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37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$2,000 - $4,000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4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UGC* Campaign Title Sponsorship (Limit 1)</a:t>
            </a:r>
            <a:endParaRPr sz="2800"/>
          </a:p>
        </p:txBody>
      </p:sp>
      <p:sp>
        <p:nvSpPr>
          <p:cNvPr id="431" name="Google Shape;431;p54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4+ weeks</a:t>
            </a:r>
            <a:endParaRPr sz="1600"/>
          </a:p>
        </p:txBody>
      </p:sp>
      <p:graphicFrame>
        <p:nvGraphicFramePr>
          <p:cNvPr id="432" name="Google Shape;432;p54"/>
          <p:cNvGraphicFramePr/>
          <p:nvPr/>
        </p:nvGraphicFramePr>
        <p:xfrm>
          <a:off x="864725" y="8623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Full-page, full-color ad in relevant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[# of weeks contest is running] weekly premium full-color ads (2”x10”)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in contest header graphic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Contest page 728×90 &amp; 300×250 served together (100% share of voice)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Pencil Pushdown (twice during the contest, during submission and voting periods)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25,000 300×250 ROS impressions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coupon or offer: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news &amp; breaking news emails to combined database of 115,000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emails after registration and submission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opt-in on the registration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 Facebook Like Box on the registration page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Mentions on Facebook &amp; Twitter at least once a week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on promotional Facebook cover photo, contest app index page graphic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3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$3,000 - $6,000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33" name="Google Shape;433;p54"/>
          <p:cNvSpPr txBox="1">
            <a:spLocks noGrp="1"/>
          </p:cNvSpPr>
          <p:nvPr>
            <p:ph type="title" idx="3"/>
          </p:nvPr>
        </p:nvSpPr>
        <p:spPr>
          <a:xfrm>
            <a:off x="0" y="4837525"/>
            <a:ext cx="91440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*UGC Campaigns include photo, video, mp3, and essay contests.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5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UGC* Campaign Supporting Sponsorship (3+)</a:t>
            </a:r>
            <a:endParaRPr sz="2800"/>
          </a:p>
        </p:txBody>
      </p:sp>
      <p:sp>
        <p:nvSpPr>
          <p:cNvPr id="439" name="Google Shape;439;p55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4+ weeks</a:t>
            </a:r>
            <a:endParaRPr sz="1600"/>
          </a:p>
        </p:txBody>
      </p:sp>
      <p:graphicFrame>
        <p:nvGraphicFramePr>
          <p:cNvPr id="440" name="Google Shape;440;p55"/>
          <p:cNvGraphicFramePr/>
          <p:nvPr/>
        </p:nvGraphicFramePr>
        <p:xfrm>
          <a:off x="864725" y="14356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0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¼ page, full-color ad in relevant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[# of weeks contest is running] weekly premium full-color ads (2”x10”)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Contest page 300×250 ad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Inclusion in online coupon page linked to from the contest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coupon or offer: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emails after registration and submission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$1,500 - $3,000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41" name="Google Shape;441;p55"/>
          <p:cNvSpPr txBox="1">
            <a:spLocks noGrp="1"/>
          </p:cNvSpPr>
          <p:nvPr>
            <p:ph type="title" idx="3"/>
          </p:nvPr>
        </p:nvSpPr>
        <p:spPr>
          <a:xfrm>
            <a:off x="0" y="4837525"/>
            <a:ext cx="91440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*UGC Campaigns include photo, video, mp3, and essay contests.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Advertiser UGC* Campaign Title Sponsorship (Limit 1)</a:t>
            </a:r>
            <a:endParaRPr sz="2800"/>
          </a:p>
        </p:txBody>
      </p:sp>
      <p:sp>
        <p:nvSpPr>
          <p:cNvPr id="447" name="Google Shape;447;p56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4+ weeks</a:t>
            </a:r>
            <a:endParaRPr sz="1600"/>
          </a:p>
        </p:txBody>
      </p:sp>
      <p:graphicFrame>
        <p:nvGraphicFramePr>
          <p:cNvPr id="448" name="Google Shape;448;p56"/>
          <p:cNvGraphicFramePr/>
          <p:nvPr/>
        </p:nvGraphicFramePr>
        <p:xfrm>
          <a:off x="864725" y="9797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Exclusive logo on all promotional elements for the contest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Full-page, full-color ad in relevant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[# of weeks contest is running] weekly premium full-color ads (2”x10”)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in contest header graphic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Contest page 728×90 &amp; 300×250 served together (100% share of voice)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Pencil Pushdown (twice during the contest, during submission and voting periods)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25,000 300×250 ROS impressions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coupon or offer: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news &amp; breaking news emails to combined database of 115,000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emails after registration and submission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opt-in on the registration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 Facebook Like Box on the registration page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Mentions on Facebook &amp; Twitter at least once a week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on promotional Facebook cover photo, contest app index page graphic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$3,000 - $6,000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9" name="Google Shape;449;p56"/>
          <p:cNvSpPr txBox="1">
            <a:spLocks noGrp="1"/>
          </p:cNvSpPr>
          <p:nvPr>
            <p:ph type="title" idx="3"/>
          </p:nvPr>
        </p:nvSpPr>
        <p:spPr>
          <a:xfrm>
            <a:off x="0" y="4837525"/>
            <a:ext cx="91440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*UGC Campaigns include photo, video, mp3, and essay contests.</a:t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Quizzes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8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Single Quiz (Limit 1)</a:t>
            </a:r>
            <a:endParaRPr sz="2800"/>
          </a:p>
        </p:txBody>
      </p:sp>
      <p:sp>
        <p:nvSpPr>
          <p:cNvPr id="460" name="Google Shape;460;p58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1-2 weeks</a:t>
            </a:r>
            <a:endParaRPr sz="1600"/>
          </a:p>
        </p:txBody>
      </p:sp>
      <p:graphicFrame>
        <p:nvGraphicFramePr>
          <p:cNvPr id="461" name="Google Shape;461;p58"/>
          <p:cNvGraphicFramePr/>
          <p:nvPr/>
        </p:nvGraphicFramePr>
        <p:xfrm>
          <a:off x="864725" y="1795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to Promotional Database of 30,000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Targeted Online Banner Ads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Facebook and Twitter Posts During Quiz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Promoted in Article/Column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Linked from Related Content on Your Site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Results Posted on Talent’s Social Media Accounts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$1,000 - $2,000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Quiz Bundle, 3-5 Themed Quizzes (Limit 1)</a:t>
            </a:r>
            <a:endParaRPr sz="2800"/>
          </a:p>
        </p:txBody>
      </p:sp>
      <p:sp>
        <p:nvSpPr>
          <p:cNvPr id="467" name="Google Shape;467;p59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4-6 weeks</a:t>
            </a:r>
            <a:endParaRPr sz="1600"/>
          </a:p>
        </p:txBody>
      </p:sp>
      <p:graphicFrame>
        <p:nvGraphicFramePr>
          <p:cNvPr id="468" name="Google Shape;468;p59"/>
          <p:cNvGraphicFramePr/>
          <p:nvPr/>
        </p:nvGraphicFramePr>
        <p:xfrm>
          <a:off x="864725" y="1795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to Promotional Database of 30,000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Targeted Online Banner Ads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Facebook and Twitter Posts During Quiz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Promoted in Article/Column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Linked from Related Content on Your Site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Results Posted on Talent’s Social Media Accounts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$2,250 - $4,500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0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Advertiser Single Quiz (Limit 1)</a:t>
            </a:r>
            <a:endParaRPr sz="2800"/>
          </a:p>
        </p:txBody>
      </p:sp>
      <p:sp>
        <p:nvSpPr>
          <p:cNvPr id="474" name="Google Shape;474;p60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1-2 weeks</a:t>
            </a:r>
            <a:endParaRPr sz="1600"/>
          </a:p>
        </p:txBody>
      </p:sp>
      <p:graphicFrame>
        <p:nvGraphicFramePr>
          <p:cNvPr id="475" name="Google Shape;475;p60"/>
          <p:cNvGraphicFramePr/>
          <p:nvPr/>
        </p:nvGraphicFramePr>
        <p:xfrm>
          <a:off x="864725" y="1795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Advertiser’s products and services incorporated into quiz questions and outcomes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to Promotional Database of 30,000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Targeted Online Banner Ads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Facebook and Twitter Posts During Quiz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Promoted in Article/Column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Linked from Related Content on Your Site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Results Posted on Talent’s Social Media Accounts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$1,500 - $3,000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1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Advertiser Quiz Bundle, 3-5 Themed Quizzes (Limit 1)</a:t>
            </a:r>
            <a:endParaRPr sz="2800"/>
          </a:p>
        </p:txBody>
      </p:sp>
      <p:sp>
        <p:nvSpPr>
          <p:cNvPr id="481" name="Google Shape;481;p61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4-6 weeks</a:t>
            </a:r>
            <a:endParaRPr sz="1600"/>
          </a:p>
        </p:txBody>
      </p:sp>
      <p:graphicFrame>
        <p:nvGraphicFramePr>
          <p:cNvPr id="482" name="Google Shape;482;p61"/>
          <p:cNvGraphicFramePr/>
          <p:nvPr/>
        </p:nvGraphicFramePr>
        <p:xfrm>
          <a:off x="864725" y="1795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Advertiser’s products and services incorporated into quiz questions and outcomes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to Promotional Database of 30,000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Targeted Online Banner Ads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Facebook and Twitter Posts During Quiz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Promoted in Article/Column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Linked from Related Content on Your Site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Results Posted on Talent’s Social Media Accounts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$3,375 - $6,750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2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Use These Samples</a:t>
            </a:r>
            <a:endParaRPr/>
          </a:p>
        </p:txBody>
      </p:sp>
      <p:sp>
        <p:nvSpPr>
          <p:cNvPr id="371" name="Google Shape;371;p45"/>
          <p:cNvSpPr txBox="1">
            <a:spLocks noGrp="1"/>
          </p:cNvSpPr>
          <p:nvPr>
            <p:ph type="body" idx="1"/>
          </p:nvPr>
        </p:nvSpPr>
        <p:spPr>
          <a:xfrm>
            <a:off x="265950" y="1280127"/>
            <a:ext cx="8612100" cy="35642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In this deck, you will find a variety of customizable sales packages that you can bring to advertisers when you are selling online promotions.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Each sales package you create should contain both online and traditional media elements. We have divided each package into a media campaign, a digital campaign, an email campaign, and a social campaign to make these distinctions.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This document has been created using </a:t>
            </a:r>
            <a:r>
              <a:rPr lang="en" b="1" dirty="0"/>
              <a:t>suggestions for a mid-size market</a:t>
            </a:r>
            <a:r>
              <a:rPr lang="en" dirty="0"/>
              <a:t>. These are baseline packages for you to customize, so feel free to add or subtract elements based on what your company can provide.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Recommended Upload Image Sizes for Ballots</a:t>
            </a:r>
            <a:endParaRPr/>
          </a:p>
        </p:txBody>
      </p:sp>
      <p:sp>
        <p:nvSpPr>
          <p:cNvPr id="23" name="Google Shape;632;p82">
            <a:extLst>
              <a:ext uri="{FF2B5EF4-FFF2-40B4-BE49-F238E27FC236}">
                <a16:creationId xmlns:a16="http://schemas.microsoft.com/office/drawing/2014/main" id="{8AA23E5B-6450-B74D-AA72-2957AA6D71F3}"/>
              </a:ext>
            </a:extLst>
          </p:cNvPr>
          <p:cNvSpPr txBox="1">
            <a:spLocks/>
          </p:cNvSpPr>
          <p:nvPr/>
        </p:nvSpPr>
        <p:spPr>
          <a:xfrm>
            <a:off x="369187" y="3757990"/>
            <a:ext cx="1903176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Group Image –          800px x 450px</a:t>
            </a:r>
            <a:endParaRPr lang="en-US" sz="1200" dirty="0"/>
          </a:p>
        </p:txBody>
      </p:sp>
      <p:sp>
        <p:nvSpPr>
          <p:cNvPr id="24" name="Google Shape;633;p82">
            <a:extLst>
              <a:ext uri="{FF2B5EF4-FFF2-40B4-BE49-F238E27FC236}">
                <a16:creationId xmlns:a16="http://schemas.microsoft.com/office/drawing/2014/main" id="{6406091F-00E0-3842-8EC6-B20336BE3855}"/>
              </a:ext>
            </a:extLst>
          </p:cNvPr>
          <p:cNvSpPr txBox="1">
            <a:spLocks/>
          </p:cNvSpPr>
          <p:nvPr/>
        </p:nvSpPr>
        <p:spPr>
          <a:xfrm>
            <a:off x="4230861" y="3845615"/>
            <a:ext cx="24075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Enhanced Listing image – 800px x 450px</a:t>
            </a:r>
            <a:endParaRPr lang="en-US" sz="1200" dirty="0"/>
          </a:p>
        </p:txBody>
      </p:sp>
      <p:sp>
        <p:nvSpPr>
          <p:cNvPr id="25" name="Google Shape;634;p82">
            <a:extLst>
              <a:ext uri="{FF2B5EF4-FFF2-40B4-BE49-F238E27FC236}">
                <a16:creationId xmlns:a16="http://schemas.microsoft.com/office/drawing/2014/main" id="{204AF8A6-6E96-1442-8D24-F950E6C4E656}"/>
              </a:ext>
            </a:extLst>
          </p:cNvPr>
          <p:cNvSpPr txBox="1">
            <a:spLocks/>
          </p:cNvSpPr>
          <p:nvPr/>
        </p:nvSpPr>
        <p:spPr>
          <a:xfrm>
            <a:off x="2463219" y="3795065"/>
            <a:ext cx="1550668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Category Ad – 728px x 90px</a:t>
            </a:r>
            <a:endParaRPr lang="en-US" sz="1200" dirty="0"/>
          </a:p>
        </p:txBody>
      </p:sp>
      <p:sp>
        <p:nvSpPr>
          <p:cNvPr id="26" name="Google Shape;635;p82">
            <a:extLst>
              <a:ext uri="{FF2B5EF4-FFF2-40B4-BE49-F238E27FC236}">
                <a16:creationId xmlns:a16="http://schemas.microsoft.com/office/drawing/2014/main" id="{90384351-CF40-144D-AB8D-273698458019}"/>
              </a:ext>
            </a:extLst>
          </p:cNvPr>
          <p:cNvSpPr txBox="1">
            <a:spLocks/>
          </p:cNvSpPr>
          <p:nvPr/>
        </p:nvSpPr>
        <p:spPr>
          <a:xfrm>
            <a:off x="6591945" y="3859090"/>
            <a:ext cx="23454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Enhanced Listing video – 600px x 450px</a:t>
            </a:r>
            <a:endParaRPr lang="en-US" sz="1200" dirty="0"/>
          </a:p>
        </p:txBody>
      </p:sp>
      <p:pic>
        <p:nvPicPr>
          <p:cNvPr id="27" name="Google Shape;637;p82">
            <a:extLst>
              <a:ext uri="{FF2B5EF4-FFF2-40B4-BE49-F238E27FC236}">
                <a16:creationId xmlns:a16="http://schemas.microsoft.com/office/drawing/2014/main" id="{67F80BDF-99DB-EE40-BB47-29ED873CC2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187" y="1782322"/>
            <a:ext cx="1903176" cy="18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38;p82">
            <a:extLst>
              <a:ext uri="{FF2B5EF4-FFF2-40B4-BE49-F238E27FC236}">
                <a16:creationId xmlns:a16="http://schemas.microsoft.com/office/drawing/2014/main" id="{51CAE78B-F872-8B47-B7F9-7E247FB5E4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906" y="1782322"/>
            <a:ext cx="1827935" cy="18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639;p82">
            <a:extLst>
              <a:ext uri="{FF2B5EF4-FFF2-40B4-BE49-F238E27FC236}">
                <a16:creationId xmlns:a16="http://schemas.microsoft.com/office/drawing/2014/main" id="{81512C9B-C562-424C-A8FF-57F6B913E49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7977" y="1702965"/>
            <a:ext cx="1995758" cy="203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40;p82">
            <a:extLst>
              <a:ext uri="{FF2B5EF4-FFF2-40B4-BE49-F238E27FC236}">
                <a16:creationId xmlns:a16="http://schemas.microsoft.com/office/drawing/2014/main" id="{8A80E35D-9138-434A-8F5E-B66094F7F9D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2501" y="1702965"/>
            <a:ext cx="1984288" cy="203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4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Ballot Basic Voting Package</a:t>
            </a:r>
            <a:endParaRPr sz="2800"/>
          </a:p>
        </p:txBody>
      </p:sp>
      <p:sp>
        <p:nvSpPr>
          <p:cNvPr id="508" name="Google Shape;508;p64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  <p:graphicFrame>
        <p:nvGraphicFramePr>
          <p:cNvPr id="509" name="Google Shape;509;p64"/>
          <p:cNvGraphicFramePr/>
          <p:nvPr/>
        </p:nvGraphicFramePr>
        <p:xfrm>
          <a:off x="864725" y="1795038"/>
          <a:ext cx="7414525" cy="136236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(2) 2 col. X 5” full-color “Vote for Me” ads during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15,000 Impressions on newspaper.com during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voting ballot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$300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5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Ballot Basic Winners’ Package</a:t>
            </a:r>
            <a:endParaRPr sz="2800"/>
          </a:p>
        </p:txBody>
      </p:sp>
      <p:graphicFrame>
        <p:nvGraphicFramePr>
          <p:cNvPr id="515" name="Google Shape;515;p65"/>
          <p:cNvGraphicFramePr/>
          <p:nvPr/>
        </p:nvGraphicFramePr>
        <p:xfrm>
          <a:off x="864725" y="1806738"/>
          <a:ext cx="7414525" cy="154524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Quarter page full-color “Thank You” ad in winners’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“Thank you” ad with 20,000 ROS impressions on newspaper.com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Winners’ window cling and certificate or plaque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Winners’ Page (to be left up for one year claiming you as the best in your category)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$500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6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Ballot Standard Voting Package</a:t>
            </a:r>
            <a:endParaRPr sz="2800"/>
          </a:p>
        </p:txBody>
      </p:sp>
      <p:sp>
        <p:nvSpPr>
          <p:cNvPr id="521" name="Google Shape;521;p66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  <p:graphicFrame>
        <p:nvGraphicFramePr>
          <p:cNvPr id="522" name="Google Shape;522;p66"/>
          <p:cNvGraphicFramePr/>
          <p:nvPr/>
        </p:nvGraphicFramePr>
        <p:xfrm>
          <a:off x="864725" y="1795038"/>
          <a:ext cx="7414525" cy="211213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(4) 3 col. X 5” full-color “Vote for Me” ads during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25,000 ROS impressions on newspaper.com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25% SOV on the ballot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20% SOV above your relevant voting category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voting ballot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*</a:t>
                      </a:r>
                      <a:r>
                        <a:rPr lang="en" sz="1200" i="1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</a:t>
                      </a: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Social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Boosted Facebook post during the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$1,000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7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Ballot Standard Winners’ Package</a:t>
            </a:r>
            <a:endParaRPr sz="2800"/>
          </a:p>
        </p:txBody>
      </p:sp>
      <p:graphicFrame>
        <p:nvGraphicFramePr>
          <p:cNvPr id="528" name="Google Shape;528;p67"/>
          <p:cNvGraphicFramePr/>
          <p:nvPr/>
        </p:nvGraphicFramePr>
        <p:xfrm>
          <a:off x="864725" y="1795038"/>
          <a:ext cx="7414525" cy="1911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Half page, full-color ad in winners’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“Thank you” ad with 20,000 ROS impressions on newspaper.com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50% SOV on Winners’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100% SOV on Winners’ ballot page above your winning category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Winners’ window cling and certificate or plaque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Winners’ Page (to be left up for one year claiming you as the best in your category)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$1,500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Ballot Premier Voting Package</a:t>
            </a:r>
            <a:endParaRPr sz="2800"/>
          </a:p>
        </p:txBody>
      </p:sp>
      <p:sp>
        <p:nvSpPr>
          <p:cNvPr id="534" name="Google Shape;534;p68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  <p:graphicFrame>
        <p:nvGraphicFramePr>
          <p:cNvPr id="535" name="Google Shape;535;p68"/>
          <p:cNvGraphicFramePr/>
          <p:nvPr>
            <p:extLst>
              <p:ext uri="{D42A27DB-BD31-4B8C-83A1-F6EECF244321}">
                <p14:modId xmlns:p14="http://schemas.microsoft.com/office/powerpoint/2010/main" val="3597888525"/>
              </p:ext>
            </p:extLst>
          </p:nvPr>
        </p:nvGraphicFramePr>
        <p:xfrm>
          <a:off x="864738" y="1291388"/>
          <a:ext cx="7414525" cy="304478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(4) 3 col. X 10”, full-color “Vote for Me” ads during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50,000 ROS impressions on </a:t>
                      </a:r>
                      <a:r>
                        <a:rPr lang="en" sz="1200" dirty="0" err="1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newspaper.com</a:t>
                      </a: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25% SOV on the voting ballot page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20% SOV above your relevant voting category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voting ballot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“Nominate your favorites” email sent 1x per week (4 total) to our promotional database that includes: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Brought to you by message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Your logo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 to your website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*</a:t>
                      </a:r>
                      <a:r>
                        <a:rPr lang="en" sz="1200" i="1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</a:t>
                      </a: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 Social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Boosted Facebook post during the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$2,000</a:t>
                      </a:r>
                      <a:endParaRPr sz="1200" dirty="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9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Ballot Premier Winners’ Package</a:t>
            </a:r>
            <a:endParaRPr sz="2800"/>
          </a:p>
        </p:txBody>
      </p:sp>
      <p:graphicFrame>
        <p:nvGraphicFramePr>
          <p:cNvPr id="541" name="Google Shape;541;p69"/>
          <p:cNvGraphicFramePr/>
          <p:nvPr/>
        </p:nvGraphicFramePr>
        <p:xfrm>
          <a:off x="864738" y="1291388"/>
          <a:ext cx="7414525" cy="1911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Full page, full-color ad in winners’ special section with a premium positon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50,000 ROS impressions on newspaper.com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50% SOV on Winners’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100% SOV on Winners’ ballot page above your winning category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Winners’ window cling and certificate or plaque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Winners’ Page (to be left up for one year claiming you as the best in your category)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$2,500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0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Citywide Ballots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1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Recommended Upload Image Sizes for Ballots</a:t>
            </a:r>
            <a:endParaRPr/>
          </a:p>
        </p:txBody>
      </p:sp>
      <p:sp>
        <p:nvSpPr>
          <p:cNvPr id="23" name="Google Shape;632;p82">
            <a:extLst>
              <a:ext uri="{FF2B5EF4-FFF2-40B4-BE49-F238E27FC236}">
                <a16:creationId xmlns:a16="http://schemas.microsoft.com/office/drawing/2014/main" id="{9931A3D1-DF71-7640-A840-262D6762D3E5}"/>
              </a:ext>
            </a:extLst>
          </p:cNvPr>
          <p:cNvSpPr txBox="1">
            <a:spLocks/>
          </p:cNvSpPr>
          <p:nvPr/>
        </p:nvSpPr>
        <p:spPr>
          <a:xfrm>
            <a:off x="369187" y="3757990"/>
            <a:ext cx="1903176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Group Image –          800px x 450px</a:t>
            </a:r>
            <a:endParaRPr lang="en-US" sz="1200" dirty="0"/>
          </a:p>
        </p:txBody>
      </p:sp>
      <p:sp>
        <p:nvSpPr>
          <p:cNvPr id="24" name="Google Shape;633;p82">
            <a:extLst>
              <a:ext uri="{FF2B5EF4-FFF2-40B4-BE49-F238E27FC236}">
                <a16:creationId xmlns:a16="http://schemas.microsoft.com/office/drawing/2014/main" id="{091FF45A-8233-6345-B5A6-783D7E9AA2BE}"/>
              </a:ext>
            </a:extLst>
          </p:cNvPr>
          <p:cNvSpPr txBox="1">
            <a:spLocks/>
          </p:cNvSpPr>
          <p:nvPr/>
        </p:nvSpPr>
        <p:spPr>
          <a:xfrm>
            <a:off x="4230861" y="3845615"/>
            <a:ext cx="24075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Enhanced Listing image – 800px x 450px</a:t>
            </a:r>
            <a:endParaRPr lang="en-US" sz="1200" dirty="0"/>
          </a:p>
        </p:txBody>
      </p:sp>
      <p:sp>
        <p:nvSpPr>
          <p:cNvPr id="25" name="Google Shape;634;p82">
            <a:extLst>
              <a:ext uri="{FF2B5EF4-FFF2-40B4-BE49-F238E27FC236}">
                <a16:creationId xmlns:a16="http://schemas.microsoft.com/office/drawing/2014/main" id="{6F5C0A55-5F72-B543-BF0A-D041D1527BE2}"/>
              </a:ext>
            </a:extLst>
          </p:cNvPr>
          <p:cNvSpPr txBox="1">
            <a:spLocks/>
          </p:cNvSpPr>
          <p:nvPr/>
        </p:nvSpPr>
        <p:spPr>
          <a:xfrm>
            <a:off x="2463219" y="3795065"/>
            <a:ext cx="1550668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Category Ad – 728px x 90px</a:t>
            </a:r>
            <a:endParaRPr lang="en-US" sz="1200" dirty="0"/>
          </a:p>
        </p:txBody>
      </p:sp>
      <p:sp>
        <p:nvSpPr>
          <p:cNvPr id="26" name="Google Shape;635;p82">
            <a:extLst>
              <a:ext uri="{FF2B5EF4-FFF2-40B4-BE49-F238E27FC236}">
                <a16:creationId xmlns:a16="http://schemas.microsoft.com/office/drawing/2014/main" id="{BB14B5C5-C001-A24B-B974-4DEB3D8E3C19}"/>
              </a:ext>
            </a:extLst>
          </p:cNvPr>
          <p:cNvSpPr txBox="1">
            <a:spLocks/>
          </p:cNvSpPr>
          <p:nvPr/>
        </p:nvSpPr>
        <p:spPr>
          <a:xfrm>
            <a:off x="6591945" y="3859090"/>
            <a:ext cx="23454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600"/>
              <a:buFont typeface="Muli"/>
              <a:buChar char="○"/>
              <a:defRPr sz="16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42900" algn="l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800"/>
              <a:buFont typeface="Muli"/>
              <a:buChar char="■"/>
              <a:defRPr sz="1800" b="0" i="0" u="none" strike="noStrike" cap="none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Muli"/>
              <a:buNone/>
            </a:pPr>
            <a:r>
              <a:rPr lang="en-US" sz="1200"/>
              <a:t>Enhanced Listing video – 600px x 450px</a:t>
            </a:r>
            <a:endParaRPr lang="en-US" sz="1200" dirty="0"/>
          </a:p>
        </p:txBody>
      </p:sp>
      <p:pic>
        <p:nvPicPr>
          <p:cNvPr id="27" name="Google Shape;637;p82">
            <a:extLst>
              <a:ext uri="{FF2B5EF4-FFF2-40B4-BE49-F238E27FC236}">
                <a16:creationId xmlns:a16="http://schemas.microsoft.com/office/drawing/2014/main" id="{CCEF9AF9-1008-024B-A88B-CCDF4D4E04C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187" y="1782322"/>
            <a:ext cx="1903176" cy="18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38;p82">
            <a:extLst>
              <a:ext uri="{FF2B5EF4-FFF2-40B4-BE49-F238E27FC236}">
                <a16:creationId xmlns:a16="http://schemas.microsoft.com/office/drawing/2014/main" id="{2FD7760B-936F-4A4E-B2B8-1894DEA285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906" y="1782322"/>
            <a:ext cx="1827935" cy="18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639;p82">
            <a:extLst>
              <a:ext uri="{FF2B5EF4-FFF2-40B4-BE49-F238E27FC236}">
                <a16:creationId xmlns:a16="http://schemas.microsoft.com/office/drawing/2014/main" id="{46D06249-D296-7D4A-98D3-8DC196092D2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7977" y="1702965"/>
            <a:ext cx="1995758" cy="203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40;p82">
            <a:extLst>
              <a:ext uri="{FF2B5EF4-FFF2-40B4-BE49-F238E27FC236}">
                <a16:creationId xmlns:a16="http://schemas.microsoft.com/office/drawing/2014/main" id="{49ECEB85-DB7B-2344-A7AC-5D76A97C1C3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2501" y="1702965"/>
            <a:ext cx="1984288" cy="203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2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Basic Nomination Package</a:t>
            </a:r>
            <a:endParaRPr sz="2800"/>
          </a:p>
        </p:txBody>
      </p:sp>
      <p:sp>
        <p:nvSpPr>
          <p:cNvPr id="567" name="Google Shape;567;p72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  <p:graphicFrame>
        <p:nvGraphicFramePr>
          <p:cNvPr id="568" name="Google Shape;568;p72"/>
          <p:cNvGraphicFramePr/>
          <p:nvPr/>
        </p:nvGraphicFramePr>
        <p:xfrm>
          <a:off x="864725" y="1795038"/>
          <a:ext cx="7414525" cy="117948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Quarter page full-color “Nominate Me” ad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15,000 Impressions on newspaper.com during nomination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10% SOV on Ballot Page during nomination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$300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5" name="Google Shape;378;p46">
            <a:extLst>
              <a:ext uri="{FF2B5EF4-FFF2-40B4-BE49-F238E27FC236}">
                <a16:creationId xmlns:a16="http://schemas.microsoft.com/office/drawing/2014/main" id="{229A4DFA-C8CC-5F46-8779-FD3ED1F0C55B}"/>
              </a:ext>
            </a:extLst>
          </p:cNvPr>
          <p:cNvSpPr txBox="1"/>
          <p:nvPr/>
        </p:nvSpPr>
        <p:spPr>
          <a:xfrm>
            <a:off x="1052520" y="1499450"/>
            <a:ext cx="6921358" cy="23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rPr>
              <a:t>Contests …………………………………………………………………….. Slide 4</a:t>
            </a:r>
            <a:endParaRPr sz="1800" dirty="0">
              <a:solidFill>
                <a:srgbClr val="10446E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rPr>
              <a:t>Quizzes ……………………………………………………………….……. Slide 14</a:t>
            </a:r>
            <a:endParaRPr sz="1800" dirty="0">
              <a:solidFill>
                <a:srgbClr val="10446E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rPr>
              <a:t>Ballots …………………………………………………………………...…. Slide 19</a:t>
            </a:r>
            <a:endParaRPr sz="1800" dirty="0">
              <a:solidFill>
                <a:srgbClr val="10446E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rPr>
              <a:t>Citywide Ballots ………………………………………………...…….. Slide 27</a:t>
            </a:r>
            <a:endParaRPr sz="1800" dirty="0">
              <a:solidFill>
                <a:srgbClr val="10446E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rPr>
              <a:t>Advertiser Ballots ……………..……………………………...……... Slide 38</a:t>
            </a:r>
            <a:endParaRPr sz="1800" dirty="0">
              <a:solidFill>
                <a:srgbClr val="10446E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rgbClr val="10446E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3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Basic Voting Package</a:t>
            </a:r>
            <a:endParaRPr sz="2800"/>
          </a:p>
        </p:txBody>
      </p:sp>
      <p:graphicFrame>
        <p:nvGraphicFramePr>
          <p:cNvPr id="574" name="Google Shape;574;p73"/>
          <p:cNvGraphicFramePr/>
          <p:nvPr/>
        </p:nvGraphicFramePr>
        <p:xfrm>
          <a:off x="864725" y="1795038"/>
          <a:ext cx="7414525" cy="136236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(2) 2 col. X 5” full-color “Vote for Me” ad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15,000 Impressions on newspaper.com during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voting ballot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$500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5" name="Google Shape;575;p73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4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Basic Winners’ Package</a:t>
            </a:r>
            <a:endParaRPr sz="2800"/>
          </a:p>
        </p:txBody>
      </p:sp>
      <p:graphicFrame>
        <p:nvGraphicFramePr>
          <p:cNvPr id="581" name="Google Shape;581;p74"/>
          <p:cNvGraphicFramePr/>
          <p:nvPr/>
        </p:nvGraphicFramePr>
        <p:xfrm>
          <a:off x="864725" y="1795038"/>
          <a:ext cx="7414525" cy="154524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Quarter page full-color “Thank You” ad in winners’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“Thank you” ad with 20,000 ROS impressions on newspaper.com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Winner’s window cling and certificate or plaque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winners’ page (to be left up for one year claiming you as the best in your category)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Video, 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$750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5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Standard Nomination Package</a:t>
            </a:r>
            <a:endParaRPr sz="2800"/>
          </a:p>
        </p:txBody>
      </p:sp>
      <p:sp>
        <p:nvSpPr>
          <p:cNvPr id="587" name="Google Shape;587;p75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  <p:graphicFrame>
        <p:nvGraphicFramePr>
          <p:cNvPr id="588" name="Google Shape;588;p75"/>
          <p:cNvGraphicFramePr/>
          <p:nvPr/>
        </p:nvGraphicFramePr>
        <p:xfrm>
          <a:off x="864738" y="1680563"/>
          <a:ext cx="7414525" cy="192925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(4) Quarter page, full-color “Nominate me” ads during the nomination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25,000 ROS impressions on newspaper.com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25% SOV on the nomination ballot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20% SOV above your relevant nomination category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Sliding billboard or wallpaper position on newspaper.com during the nomination phase 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*</a:t>
                      </a:r>
                      <a:r>
                        <a:rPr lang="en" sz="1200" i="1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 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Boosted Facebook post during the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$800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6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Standard Voting Package</a:t>
            </a:r>
            <a:endParaRPr sz="2800"/>
          </a:p>
        </p:txBody>
      </p:sp>
      <p:graphicFrame>
        <p:nvGraphicFramePr>
          <p:cNvPr id="594" name="Google Shape;594;p76"/>
          <p:cNvGraphicFramePr/>
          <p:nvPr/>
        </p:nvGraphicFramePr>
        <p:xfrm>
          <a:off x="864725" y="1795038"/>
          <a:ext cx="7414525" cy="211213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(4) 3 col. X 5”, full-color “Vote for Me” ads during the nomination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25,000 ROS impressions on newspaper.com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25% SOV on the voting ballot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20% SOV above your relevant voting category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voting ballot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*</a:t>
                      </a:r>
                      <a:r>
                        <a:rPr lang="en" sz="1200" i="1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 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Boosted Facebook post during the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$1,000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95" name="Google Shape;595;p76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7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Standard Winners’ Package</a:t>
            </a:r>
            <a:endParaRPr sz="2800"/>
          </a:p>
        </p:txBody>
      </p:sp>
      <p:graphicFrame>
        <p:nvGraphicFramePr>
          <p:cNvPr id="601" name="Google Shape;601;p77"/>
          <p:cNvGraphicFramePr/>
          <p:nvPr/>
        </p:nvGraphicFramePr>
        <p:xfrm>
          <a:off x="864725" y="1795038"/>
          <a:ext cx="7414525" cy="172812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Half page, full-color ad in the Winners’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25,000 ROS impressions on newspaper.com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100% SOV on Winner’s ballot page above winning category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Winners’ window cling and certificate or plaque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Winners’ Page (to be left up for one year claiming you as the the best in your sub-category)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$1,500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8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Premier Nomination Package (8 available)</a:t>
            </a:r>
            <a:endParaRPr sz="2800"/>
          </a:p>
        </p:txBody>
      </p:sp>
      <p:sp>
        <p:nvSpPr>
          <p:cNvPr id="607" name="Google Shape;607;p78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  <p:graphicFrame>
        <p:nvGraphicFramePr>
          <p:cNvPr id="608" name="Google Shape;608;p78"/>
          <p:cNvGraphicFramePr/>
          <p:nvPr>
            <p:extLst>
              <p:ext uri="{D42A27DB-BD31-4B8C-83A1-F6EECF244321}">
                <p14:modId xmlns:p14="http://schemas.microsoft.com/office/powerpoint/2010/main" val="3692734702"/>
              </p:ext>
            </p:extLst>
          </p:nvPr>
        </p:nvGraphicFramePr>
        <p:xfrm>
          <a:off x="864738" y="1279863"/>
          <a:ext cx="7414525" cy="28619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(6) Quarter page, full-color “Nominate Me” ads during the nomination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on all promotional materials (print, digital, Facebook)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25,000 ROS impressions on </a:t>
                      </a:r>
                      <a:r>
                        <a:rPr lang="en" sz="1200" dirty="0" err="1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newspaper.com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12% SOV on the nomination ballot page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Sliding billboard or wallpaper position on </a:t>
                      </a:r>
                      <a:r>
                        <a:rPr lang="en" sz="1200" dirty="0" err="1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newspaper.com</a:t>
                      </a: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during the nomination phase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Co-branded “Nominate your favorites” email sent 1x per week (4 total) to our promotional database that includes: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Brought to you by message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Your logo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 to your website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*</a:t>
                      </a:r>
                      <a:r>
                        <a:rPr lang="en" sz="1200" i="1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 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Boosted Facebook post during the nomination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$2,000</a:t>
                      </a:r>
                      <a:endParaRPr sz="1200" dirty="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9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Premier Voting Package (8 available)</a:t>
            </a:r>
            <a:endParaRPr sz="2800"/>
          </a:p>
        </p:txBody>
      </p:sp>
      <p:graphicFrame>
        <p:nvGraphicFramePr>
          <p:cNvPr id="614" name="Google Shape;614;p79"/>
          <p:cNvGraphicFramePr/>
          <p:nvPr>
            <p:extLst>
              <p:ext uri="{D42A27DB-BD31-4B8C-83A1-F6EECF244321}">
                <p14:modId xmlns:p14="http://schemas.microsoft.com/office/powerpoint/2010/main" val="614596638"/>
              </p:ext>
            </p:extLst>
          </p:nvPr>
        </p:nvGraphicFramePr>
        <p:xfrm>
          <a:off x="864725" y="1139363"/>
          <a:ext cx="7414525" cy="322766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(4) 3 col. X 10”, full-color “Vote for Me” ads during the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50,000 ROS impressions on </a:t>
                      </a:r>
                      <a:r>
                        <a:rPr lang="en" sz="1200" dirty="0" err="1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newspaper.com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25% SOV on the voting ballot page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12% SOV on the voting ballot page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20% SOV above your relevant voting category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voting ballot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Co-branded “Nominate your favorites” email sent 1x per week (4 total) to our promotional database that includes: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Brought to you by message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Your logo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 to your website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*</a:t>
                      </a:r>
                      <a:r>
                        <a:rPr lang="en" sz="1200" i="1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 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Boosted Facebook post during the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$2,500</a:t>
                      </a:r>
                      <a:endParaRPr sz="1200" dirty="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5" name="Google Shape;615;p79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0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Citywide Ballot Premier Winners’ Package (8 available)</a:t>
            </a:r>
            <a:endParaRPr sz="2800"/>
          </a:p>
        </p:txBody>
      </p:sp>
      <p:graphicFrame>
        <p:nvGraphicFramePr>
          <p:cNvPr id="621" name="Google Shape;621;p80"/>
          <p:cNvGraphicFramePr/>
          <p:nvPr/>
        </p:nvGraphicFramePr>
        <p:xfrm>
          <a:off x="864738" y="1496338"/>
          <a:ext cx="7414525" cy="1911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Full page, full-color ad in the Winners’ special section with a premium position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50,000 ROS impressions on newspaper.com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50% SOV on the winners’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 100% SOV on the winner’s ballot page above your winning category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Winners’ window cling and certificate or plaque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Winners’ Page (to be left up for one year claiming you as the best in your category)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Video, picture or logo, social “follow me” buttons, link to website, interactive map, 100 word description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$3,000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Advertiser Ballots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2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Recommended Upload Image Sizes for Ballots</a:t>
            </a:r>
            <a:endParaRPr/>
          </a:p>
        </p:txBody>
      </p:sp>
      <p:sp>
        <p:nvSpPr>
          <p:cNvPr id="632" name="Google Shape;632;p82"/>
          <p:cNvSpPr txBox="1">
            <a:spLocks noGrp="1"/>
          </p:cNvSpPr>
          <p:nvPr>
            <p:ph type="body" idx="1"/>
          </p:nvPr>
        </p:nvSpPr>
        <p:spPr>
          <a:xfrm>
            <a:off x="229705" y="3920719"/>
            <a:ext cx="1903176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/>
              <a:t>Group Image –          800px x 450px</a:t>
            </a:r>
            <a:endParaRPr sz="1200" dirty="0"/>
          </a:p>
        </p:txBody>
      </p:sp>
      <p:sp>
        <p:nvSpPr>
          <p:cNvPr id="633" name="Google Shape;633;p82"/>
          <p:cNvSpPr txBox="1">
            <a:spLocks noGrp="1"/>
          </p:cNvSpPr>
          <p:nvPr>
            <p:ph type="body" idx="1"/>
          </p:nvPr>
        </p:nvSpPr>
        <p:spPr>
          <a:xfrm>
            <a:off x="4091379" y="4008344"/>
            <a:ext cx="24075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/>
              <a:t>Enhanced Listing image – 800px x 450px</a:t>
            </a:r>
            <a:endParaRPr sz="1200" dirty="0"/>
          </a:p>
        </p:txBody>
      </p:sp>
      <p:sp>
        <p:nvSpPr>
          <p:cNvPr id="634" name="Google Shape;634;p82"/>
          <p:cNvSpPr txBox="1">
            <a:spLocks noGrp="1"/>
          </p:cNvSpPr>
          <p:nvPr>
            <p:ph type="body" idx="1"/>
          </p:nvPr>
        </p:nvSpPr>
        <p:spPr>
          <a:xfrm>
            <a:off x="2323737" y="3957794"/>
            <a:ext cx="1550668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/>
              <a:t>Category Ad – 728px x 90px</a:t>
            </a:r>
            <a:endParaRPr sz="1200" dirty="0"/>
          </a:p>
        </p:txBody>
      </p:sp>
      <p:sp>
        <p:nvSpPr>
          <p:cNvPr id="635" name="Google Shape;635;p82"/>
          <p:cNvSpPr txBox="1">
            <a:spLocks noGrp="1"/>
          </p:cNvSpPr>
          <p:nvPr>
            <p:ph type="body" idx="1"/>
          </p:nvPr>
        </p:nvSpPr>
        <p:spPr>
          <a:xfrm>
            <a:off x="6452463" y="4021819"/>
            <a:ext cx="23454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/>
              <a:t>Enhanced Listing video – 600px x 450px</a:t>
            </a:r>
            <a:endParaRPr sz="1200" dirty="0"/>
          </a:p>
        </p:txBody>
      </p:sp>
      <p:pic>
        <p:nvPicPr>
          <p:cNvPr id="637" name="Google Shape;63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05" y="1945051"/>
            <a:ext cx="1903176" cy="18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424" y="1945051"/>
            <a:ext cx="1827935" cy="18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8495" y="1865694"/>
            <a:ext cx="1995758" cy="203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3019" y="1865694"/>
            <a:ext cx="1984288" cy="203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Contests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3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Advertiser Ballot Package</a:t>
            </a:r>
            <a:endParaRPr sz="2800"/>
          </a:p>
        </p:txBody>
      </p:sp>
      <p:sp>
        <p:nvSpPr>
          <p:cNvPr id="647" name="Google Shape;647;p83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4 weeks</a:t>
            </a:r>
            <a:endParaRPr sz="1600"/>
          </a:p>
        </p:txBody>
      </p:sp>
      <p:graphicFrame>
        <p:nvGraphicFramePr>
          <p:cNvPr id="648" name="Google Shape;648;p83"/>
          <p:cNvGraphicFramePr/>
          <p:nvPr>
            <p:extLst>
              <p:ext uri="{D42A27DB-BD31-4B8C-83A1-F6EECF244321}">
                <p14:modId xmlns:p14="http://schemas.microsoft.com/office/powerpoint/2010/main" val="1519521952"/>
              </p:ext>
            </p:extLst>
          </p:nvPr>
        </p:nvGraphicFramePr>
        <p:xfrm>
          <a:off x="864725" y="996675"/>
          <a:ext cx="7414525" cy="359342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(4) 3 col. X 10”, full-color “Vote for Me” ads during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Takeover of the ballot page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300x250 digital ad with 50,000 ROS impressions on </a:t>
                      </a:r>
                      <a:r>
                        <a:rPr lang="en" sz="1200" dirty="0" err="1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newspaper.com</a:t>
                      </a: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728x90 digital ad within the ballot voting page on every category page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Enhanced listing on the ballot for your products or services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marR="0" lvl="1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Picture or logo, social “follow me” buttons, link to website, interactive map, 100 word description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Survey questions (3 max) on registration page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opt-in for your business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 dirty="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Your products or services incorporated into the ballot</a:t>
                      </a:r>
                      <a:endParaRPr sz="1200" dirty="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sent 1x per week to our promotional database that includes: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lvl="1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Brought to you by message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lvl="1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Your logo and/or offer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lvl="1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○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Link to your website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*</a:t>
                      </a:r>
                      <a:r>
                        <a:rPr lang="en" sz="1200" i="1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  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(1) Boosted Facebook post during the voting phase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Investment: $5,000</a:t>
                      </a:r>
                      <a:endParaRPr sz="1200" dirty="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700" y="-50925"/>
            <a:ext cx="9259371" cy="5209473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84"/>
          <p:cNvSpPr txBox="1">
            <a:spLocks noGrp="1"/>
          </p:cNvSpPr>
          <p:nvPr>
            <p:ph type="title"/>
          </p:nvPr>
        </p:nvSpPr>
        <p:spPr>
          <a:xfrm>
            <a:off x="270000" y="1824850"/>
            <a:ext cx="860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For more information about how to package and price promotions, and even more about the sales process, visit 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655" name="Google Shape;655;p84">
            <a:hlinkClick r:id="rId4"/>
          </p:cNvPr>
          <p:cNvSpPr/>
          <p:nvPr/>
        </p:nvSpPr>
        <p:spPr>
          <a:xfrm>
            <a:off x="2433188" y="2909900"/>
            <a:ext cx="4305600" cy="692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952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rPr>
              <a:t>lab.secondstreet.com</a:t>
            </a:r>
            <a:endParaRPr sz="35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Season-Long Pick’Em Title Sponsorship (Limit 1)</a:t>
            </a:r>
            <a:endParaRPr sz="2800"/>
          </a:p>
        </p:txBody>
      </p:sp>
      <p:sp>
        <p:nvSpPr>
          <p:cNvPr id="389" name="Google Shape;389;p48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3+ months</a:t>
            </a:r>
            <a:endParaRPr sz="1600"/>
          </a:p>
        </p:txBody>
      </p:sp>
      <p:graphicFrame>
        <p:nvGraphicFramePr>
          <p:cNvPr id="390" name="Google Shape;390;p48"/>
          <p:cNvGraphicFramePr/>
          <p:nvPr/>
        </p:nvGraphicFramePr>
        <p:xfrm>
          <a:off x="864725" y="846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VIP Picker– pick alongside Sports staff &amp; a local sports celebrity each round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Full-page, full-color ad in football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23 premium full-color ads (2”x10”)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Photo &amp; picks of the week printed in a full-color double truck every Friday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in contest header graphic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Contest page 728×90 &amp; 300×250 served together (100% share of voice)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Pencil Pushdown (twice during the week before the contest launches)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25,000 300×250 ROS impressions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coupon or offer: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news &amp; breaking news emails to combined database of 115,000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 to all registered entrants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[# of weeks contest is running] weekly emails to contest players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opt-in on the registration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Social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Mentions on Facebook &amp; Twitter at least once a week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on promotional Facebook cover photo, contest app index page graphic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5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$10,000 - $20,000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Season-Long Pick’Em Supporting Sponsorship (20+)</a:t>
            </a:r>
            <a:endParaRPr sz="2800"/>
          </a:p>
        </p:txBody>
      </p:sp>
      <p:sp>
        <p:nvSpPr>
          <p:cNvPr id="396" name="Google Shape;396;p49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3+ months</a:t>
            </a:r>
            <a:endParaRPr sz="1600"/>
          </a:p>
        </p:txBody>
      </p:sp>
      <p:graphicFrame>
        <p:nvGraphicFramePr>
          <p:cNvPr id="397" name="Google Shape;397;p49"/>
          <p:cNvGraphicFramePr/>
          <p:nvPr/>
        </p:nvGraphicFramePr>
        <p:xfrm>
          <a:off x="864725" y="1336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VIP Picker– pick alongside Sports staff &amp; a local sports celebrity each round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¼ page, full-color ad in football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23 full-color ads (2”x 2”)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Photo &amp; picks of the week printed in a full-color double truck every Friday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Contest page 300×250 ad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Inclusion in online coupon page linked to from the contest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 to all registered entrants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[# of weeks contest is running] weekly emails to contest players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$2,000 - $4,000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Game/Tournament Pick’Em Title Sponsorship (Limit 1)</a:t>
            </a:r>
            <a:endParaRPr sz="2800"/>
          </a:p>
        </p:txBody>
      </p:sp>
      <p:sp>
        <p:nvSpPr>
          <p:cNvPr id="403" name="Google Shape;403;p50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1-3 weeks</a:t>
            </a:r>
            <a:endParaRPr sz="1600"/>
          </a:p>
        </p:txBody>
      </p:sp>
      <p:graphicFrame>
        <p:nvGraphicFramePr>
          <p:cNvPr id="404" name="Google Shape;404;p50"/>
          <p:cNvGraphicFramePr/>
          <p:nvPr/>
        </p:nvGraphicFramePr>
        <p:xfrm>
          <a:off x="864725" y="92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VIP Picker– pick alongside Sports staff &amp; a local sports celebrity each round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Full-page, full-color ad in basketball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8 premium full-color ads (2”x10”)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Photo &amp; bracket picks printed in a full-color double truck prior to each round (6 total)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in contest header graphic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Contest page 728×90 &amp; 300×250 served together (100% share of voice)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Shared Pencil Pushdown (4 times during the tournament)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25,000 300×250 ROS impressions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coupon or offer: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Daily news &amp; breaking news emails to combined database of 115,000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 to all registered entrants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Emails to contest players prior to each round (6 total)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opt-in on the registration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Social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Mentions on Facebook &amp; Twitter at least once a week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Logo inclusion on promotional Facebook cover photo, contest app index page graphic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5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$5,000 - $10,000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Game/Tournament Pick’Em Supporting Sponsorship (10+)</a:t>
            </a:r>
            <a:endParaRPr sz="2800"/>
          </a:p>
        </p:txBody>
      </p:sp>
      <p:sp>
        <p:nvSpPr>
          <p:cNvPr id="410" name="Google Shape;410;p51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1-3 weeks</a:t>
            </a:r>
            <a:endParaRPr sz="1600"/>
          </a:p>
        </p:txBody>
      </p:sp>
      <p:graphicFrame>
        <p:nvGraphicFramePr>
          <p:cNvPr id="411" name="Google Shape;411;p51"/>
          <p:cNvGraphicFramePr/>
          <p:nvPr/>
        </p:nvGraphicFramePr>
        <p:xfrm>
          <a:off x="864725" y="1336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VIP Picker– pick alongside Sports staff &amp; a local sports celebrity each round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¼ page, full-color ad in basketball special section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8 full-color ads (2”x 2”)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Photo &amp; bracket picks printed in a full-color double truck prior to each round (6 total)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Contest page 300×250 ad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Inclusion in online coupon page linked to from the contest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 to all registered entrants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Emails to contest players prior to each round (6 total)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$1,000 - $2,000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2"/>
          <p:cNvSpPr txBox="1">
            <a:spLocks noGrp="1"/>
          </p:cNvSpPr>
          <p:nvPr>
            <p:ph type="title" idx="2"/>
          </p:nvPr>
        </p:nvSpPr>
        <p:spPr>
          <a:xfrm>
            <a:off x="159768" y="3657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Sponsored Sweepstakes (Limit 1)</a:t>
            </a:r>
            <a:endParaRPr sz="2800"/>
          </a:p>
        </p:txBody>
      </p:sp>
      <p:sp>
        <p:nvSpPr>
          <p:cNvPr id="417" name="Google Shape;417;p52"/>
          <p:cNvSpPr txBox="1">
            <a:spLocks noGrp="1"/>
          </p:cNvSpPr>
          <p:nvPr>
            <p:ph type="title" idx="3"/>
          </p:nvPr>
        </p:nvSpPr>
        <p:spPr>
          <a:xfrm>
            <a:off x="186353" y="41545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Campaign runs 1-3 weeks</a:t>
            </a:r>
            <a:endParaRPr sz="1600"/>
          </a:p>
        </p:txBody>
      </p:sp>
      <p:graphicFrame>
        <p:nvGraphicFramePr>
          <p:cNvPr id="418" name="Google Shape;418;p52"/>
          <p:cNvGraphicFramePr/>
          <p:nvPr/>
        </p:nvGraphicFramePr>
        <p:xfrm>
          <a:off x="864725" y="117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{9BC968ED-77C8-4B7E-923D-B50D9BDE08E7}</a:tableStyleId>
              </a:tblPr>
              <a:tblGrid>
                <a:gridCol w="741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Print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3 col. x 10” promotional ads (3 total)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1 Sunday ½ page promotional ad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Digital Campaign including: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25,000 728×90 ROS impressions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Customized thank you page with coupon or offer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Campaign including logo: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Invitation email to promotional database of 80,000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Thank you email to all entrants with coupon or offer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Email opt-in on the registration page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Optional Facebook Like Box on the registration page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Social Campaign including:</a:t>
                      </a:r>
                      <a:endParaRPr sz="1200">
                        <a:solidFill>
                          <a:schemeClr val="dk1"/>
                        </a:solidFill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swald Light"/>
                          <a:ea typeface="Oswald Light"/>
                          <a:cs typeface="Oswald Light"/>
                          <a:sym typeface="Oswald Light"/>
                        </a:rPr>
                        <a:t>Mentions on Facebook &amp; Twitter at least once a week</a:t>
                      </a:r>
                      <a:endParaRPr sz="1200">
                        <a:latin typeface="Oswald Light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91425" marR="91425" marT="912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2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swald Medium"/>
                          <a:ea typeface="Oswald Medium"/>
                          <a:cs typeface="Oswald Medium"/>
                          <a:sym typeface="Oswald Medium"/>
                        </a:rPr>
                        <a:t>Investment for a mid-size market: $1,500 - $3,000</a:t>
                      </a:r>
                      <a:endParaRPr sz="1200">
                        <a:latin typeface="Oswald Medium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91425" marR="91425" marT="36575" marB="91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econd Stree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3758</Words>
  <Application>Microsoft Macintosh PowerPoint</Application>
  <PresentationFormat>On-screen Show (16:9)</PresentationFormat>
  <Paragraphs>436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Oswald Light</vt:lpstr>
      <vt:lpstr>Muli Light</vt:lpstr>
      <vt:lpstr>Muli SemiBold</vt:lpstr>
      <vt:lpstr>Arial</vt:lpstr>
      <vt:lpstr>Oswald</vt:lpstr>
      <vt:lpstr>Oswald Medium</vt:lpstr>
      <vt:lpstr>Muli</vt:lpstr>
      <vt:lpstr>Second Street</vt:lpstr>
      <vt:lpstr>PowerPoint Presentation</vt:lpstr>
      <vt:lpstr>How to Use These Samples</vt:lpstr>
      <vt:lpstr>Table of Contents</vt:lpstr>
      <vt:lpstr>Contests</vt:lpstr>
      <vt:lpstr>Season-Long Pick’Em Title Sponsorship (Limit 1)</vt:lpstr>
      <vt:lpstr>Season-Long Pick’Em Supporting Sponsorship (20+)</vt:lpstr>
      <vt:lpstr>Game/Tournament Pick’Em Title Sponsorship (Limit 1)</vt:lpstr>
      <vt:lpstr>Game/Tournament Pick’Em Supporting Sponsorship (10+)</vt:lpstr>
      <vt:lpstr>Sponsored Sweepstakes (Limit 1)</vt:lpstr>
      <vt:lpstr>Advertiser Sweepstakes (Limit 1)</vt:lpstr>
      <vt:lpstr>UGC* Campaign Title Sponsorship (Limit 1)</vt:lpstr>
      <vt:lpstr>UGC* Campaign Supporting Sponsorship (3+)</vt:lpstr>
      <vt:lpstr>Advertiser UGC* Campaign Title Sponsorship (Limit 1)</vt:lpstr>
      <vt:lpstr>Quizzes</vt:lpstr>
      <vt:lpstr>Single Quiz (Limit 1)</vt:lpstr>
      <vt:lpstr>Quiz Bundle, 3-5 Themed Quizzes (Limit 1)</vt:lpstr>
      <vt:lpstr>Advertiser Single Quiz (Limit 1)</vt:lpstr>
      <vt:lpstr>Advertiser Quiz Bundle, 3-5 Themed Quizzes (Limit 1)</vt:lpstr>
      <vt:lpstr>Ballots</vt:lpstr>
      <vt:lpstr>Recommended Upload Image Sizes for Ballots</vt:lpstr>
      <vt:lpstr>Ballot Basic Voting Package</vt:lpstr>
      <vt:lpstr>Ballot Basic Winners’ Package</vt:lpstr>
      <vt:lpstr>Ballot Standard Voting Package</vt:lpstr>
      <vt:lpstr>Ballot Standard Winners’ Package</vt:lpstr>
      <vt:lpstr>Ballot Premier Voting Package</vt:lpstr>
      <vt:lpstr>Ballot Premier Winners’ Package</vt:lpstr>
      <vt:lpstr>Citywide Ballots</vt:lpstr>
      <vt:lpstr>Recommended Upload Image Sizes for Ballots</vt:lpstr>
      <vt:lpstr>Citywide Ballot Basic Nomination Package</vt:lpstr>
      <vt:lpstr>Citywide Ballot Basic Voting Package</vt:lpstr>
      <vt:lpstr>Citywide Ballot Basic Winners’ Package</vt:lpstr>
      <vt:lpstr>Citywide Ballot Standard Nomination Package</vt:lpstr>
      <vt:lpstr>Citywide Ballot Standard Voting Package</vt:lpstr>
      <vt:lpstr>Citywide Ballot Standard Winners’ Package</vt:lpstr>
      <vt:lpstr>Citywide Ballot Premier Nomination Package (8 available)</vt:lpstr>
      <vt:lpstr>Citywide Ballot Premier Voting Package (8 available)</vt:lpstr>
      <vt:lpstr>Citywide Ballot Premier Winners’ Package (8 available)</vt:lpstr>
      <vt:lpstr>Advertiser Ballots</vt:lpstr>
      <vt:lpstr>Recommended Upload Image Sizes for Ballots</vt:lpstr>
      <vt:lpstr>Advertiser Ballot Package</vt:lpstr>
      <vt:lpstr>For more information about how to package and price promotions, and even more about the sales process, visit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</cp:revision>
  <dcterms:modified xsi:type="dcterms:W3CDTF">2019-04-24T19:24:11Z</dcterms:modified>
</cp:coreProperties>
</file>