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Roboto"/>
      <p:regular r:id="rId8"/>
      <p:bold r:id="rId9"/>
      <p:italic r:id="rId10"/>
      <p:boldItalic r:id="rId11"/>
    </p:embeddedFont>
    <p:embeddedFont>
      <p:font typeface="Oswald Regular"/>
      <p:regular r:id="rId12"/>
      <p:bold r:id="rId13"/>
    </p:embeddedFont>
    <p:embeddedFont>
      <p:font typeface="Oswald"/>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Roboto-boldItalic.fntdata"/><Relationship Id="rId10" Type="http://schemas.openxmlformats.org/officeDocument/2006/relationships/font" Target="fonts/Roboto-italic.fntdata"/><Relationship Id="rId13" Type="http://schemas.openxmlformats.org/officeDocument/2006/relationships/font" Target="fonts/OswaldRegular-bold.fntdata"/><Relationship Id="rId12" Type="http://schemas.openxmlformats.org/officeDocument/2006/relationships/font" Target="fonts/OswaldRegular-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Roboto-bold.fntdata"/><Relationship Id="rId15" Type="http://schemas.openxmlformats.org/officeDocument/2006/relationships/font" Target="fonts/Oswald-bold.fntdata"/><Relationship Id="rId14"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Robo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43: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“Rescue My Roof” Photo Contest</a:t>
            </a:r>
            <a:r>
              <a:rPr lang="en"/>
              <a:t> - Newspaper</a:t>
            </a:r>
            <a:endParaRPr/>
          </a:p>
          <a:p>
            <a:pPr indent="0" lvl="0" marL="114300" marR="114300" rtl="0" algn="l">
              <a:lnSpc>
                <a:spcPct val="142857"/>
              </a:lnSpc>
              <a:spcBef>
                <a:spcPts val="500"/>
              </a:spcBef>
              <a:spcAft>
                <a:spcPts val="0"/>
              </a:spcAft>
              <a:buClr>
                <a:schemeClr val="dk1"/>
              </a:buClr>
              <a:buSzPts val="1100"/>
              <a:buFont typeface="Arial"/>
              <a:buNone/>
            </a:pPr>
            <a:r>
              <a:rPr lang="en" sz="1050">
                <a:solidFill>
                  <a:srgbClr val="3C4043"/>
                </a:solidFill>
                <a:highlight>
                  <a:srgbClr val="FFFFFF"/>
                </a:highlight>
                <a:latin typeface="Roboto"/>
                <a:ea typeface="Roboto"/>
                <a:cs typeface="Roboto"/>
                <a:sym typeface="Roboto"/>
              </a:rPr>
              <a:t>prize: $5,000, $7,500, $10,000 (at least)</a:t>
            </a:r>
            <a:endParaRPr sz="1050">
              <a:solidFill>
                <a:srgbClr val="3C4043"/>
              </a:solidFill>
              <a:highlight>
                <a:srgbClr val="FFFFFF"/>
              </a:highlight>
              <a:latin typeface="Roboto"/>
              <a:ea typeface="Roboto"/>
              <a:cs typeface="Roboto"/>
              <a:sym typeface="Roboto"/>
            </a:endParaRPr>
          </a:p>
          <a:p>
            <a:pPr indent="0" lvl="0" marL="0" rtl="0" algn="l">
              <a:lnSpc>
                <a:spcPct val="115000"/>
              </a:lnSpc>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186900" y="1721625"/>
            <a:ext cx="7398600" cy="80808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“Rescue My Roof” Makeover Photo Contest</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000">
                <a:solidFill>
                  <a:schemeClr val="dk1"/>
                </a:solidFill>
                <a:latin typeface="Muli"/>
                <a:ea typeface="Muli"/>
                <a:cs typeface="Muli"/>
                <a:sym typeface="Muli"/>
              </a:rPr>
              <a:t>Generate leads with this 12-week multimedia campaign including print and digital ads, a lead-generating photo contest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Clr>
                <a:schemeClr val="dk1"/>
              </a:buClr>
              <a:buSzPts val="1100"/>
              <a:buFont typeface="Arial"/>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Rescue My Roof  Makeover Photo Contest</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newspaper.com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newspaper.com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ad (for your business) to run once per week for 12 weeks (12 times)</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contest promotional ad to run once every other  week for 12 weeks (6  times) </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Roof Makeover valued at up to </a:t>
            </a:r>
            <a:r>
              <a:rPr lang="en" sz="1200">
                <a:solidFill>
                  <a:schemeClr val="dk1"/>
                </a:solidFill>
                <a:latin typeface="Muli"/>
                <a:ea typeface="Muli"/>
                <a:cs typeface="Muli"/>
                <a:sym typeface="Muli"/>
              </a:rPr>
              <a:t>$10,000</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$5,000 (small market) $10,000 (mid-size market), $20,000 (large market)</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www.newspaperurl.com</a:t>
            </a:r>
            <a:endParaRPr sz="1200">
              <a:latin typeface="Muli"/>
              <a:ea typeface="Muli"/>
              <a:cs typeface="Muli"/>
              <a:sym typeface="Muli"/>
            </a:endParaRPr>
          </a:p>
        </p:txBody>
      </p:sp>
      <p:pic>
        <p:nvPicPr>
          <p:cNvPr id="62" name="Google Shape;62;p14"/>
          <p:cNvPicPr preferRelativeResize="0"/>
          <p:nvPr/>
        </p:nvPicPr>
        <p:blipFill rotWithShape="1">
          <a:blip r:embed="rId3">
            <a:alphaModFix/>
          </a:blip>
          <a:srcRect b="13747" l="0" r="1816" t="22517"/>
          <a:stretch/>
        </p:blipFill>
        <p:spPr>
          <a:xfrm>
            <a:off x="217913" y="259375"/>
            <a:ext cx="7301925" cy="1376350"/>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Newspaper</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