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Lst>
  <p:sldSz cy="10058400" cx="7772400"/>
  <p:notesSz cx="6858000" cy="9144000"/>
  <p:embeddedFontLst>
    <p:embeddedFont>
      <p:font typeface="Oswald"/>
      <p:regular r:id="rId9"/>
      <p:bold r:id="rId1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0" Type="http://schemas.openxmlformats.org/officeDocument/2006/relationships/font" Target="fonts/Oswald-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7a4f792647_0_7: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7a4f792647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7a4f792647_0_9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7a4f792647_0_9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7a4f792647_0_11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7a4f792647_0_1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Recurring Revenue promotions that drive monthly revenue for you and qualified leads for your clients.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9-12 month packages. If you’re looking for something with a shorter time frame to align with programming or a special issue, you can adjust the timing of the campaign.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ctrTitle"/>
          </p:nvPr>
        </p:nvSpPr>
        <p:spPr>
          <a:xfrm>
            <a:off x="264900" y="1868850"/>
            <a:ext cx="7242600" cy="78957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200">
                <a:latin typeface="Oswald"/>
                <a:ea typeface="Oswald"/>
                <a:cs typeface="Oswald"/>
                <a:sym typeface="Oswald"/>
              </a:rPr>
              <a:t>Recurring Revenue Teacher of the Month</a:t>
            </a:r>
            <a:endParaRPr b="1" sz="2200">
              <a:latin typeface="Oswald"/>
              <a:ea typeface="Oswald"/>
              <a:cs typeface="Oswald"/>
              <a:sym typeface="Oswald"/>
            </a:endParaRPr>
          </a:p>
          <a:p>
            <a:pPr indent="0" lvl="0" marL="0" rtl="0" algn="ctr">
              <a:spcBef>
                <a:spcPts val="0"/>
              </a:spcBef>
              <a:spcAft>
                <a:spcPts val="0"/>
              </a:spcAft>
              <a:buClr>
                <a:schemeClr val="dk1"/>
              </a:buClr>
              <a:buSzPts val="1100"/>
              <a:buFont typeface="Arial"/>
              <a:buNone/>
            </a:pPr>
            <a:r>
              <a:rPr b="1" lang="en" sz="2000">
                <a:latin typeface="Oswald"/>
                <a:ea typeface="Oswald"/>
                <a:cs typeface="Oswald"/>
                <a:sym typeface="Oswald"/>
              </a:rPr>
              <a:t>9 Month Campaign</a:t>
            </a:r>
            <a:endParaRPr b="1" sz="2000">
              <a:latin typeface="Oswald"/>
              <a:ea typeface="Oswald"/>
              <a:cs typeface="Oswald"/>
              <a:sym typeface="Oswald"/>
            </a:endParaRPr>
          </a:p>
          <a:p>
            <a:pPr indent="0" lvl="0" marL="0" rtl="0" algn="l">
              <a:lnSpc>
                <a:spcPct val="115000"/>
              </a:lnSpc>
              <a:spcBef>
                <a:spcPts val="0"/>
              </a:spcBef>
              <a:spcAft>
                <a:spcPts val="0"/>
              </a:spcAft>
              <a:buClr>
                <a:schemeClr val="dk1"/>
              </a:buClr>
              <a:buSzPts val="1100"/>
              <a:buFont typeface="Arial"/>
              <a:buNone/>
            </a:pPr>
            <a:r>
              <a:t/>
            </a:r>
            <a:endParaRPr b="1" sz="1100"/>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ADVERTISERS TO TARGET</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Think about advertisers in your market that have larger budgets, want to be a part of a campaign that has a community focus and their demographic is the target audience of the theme.</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Automotive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Financial</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Education</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Healthcare</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Fast Food and Restaurant Chains</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Tutoring Services </a:t>
            </a:r>
            <a:endParaRPr sz="1400">
              <a:latin typeface="Muli"/>
              <a:ea typeface="Muli"/>
              <a:cs typeface="Muli"/>
              <a:sym typeface="Muli"/>
            </a:endParaRPr>
          </a:p>
          <a:p>
            <a:pPr indent="-317500" lvl="0" marL="457200" rtl="0" algn="l">
              <a:lnSpc>
                <a:spcPct val="115000"/>
              </a:lnSpc>
              <a:spcBef>
                <a:spcPts val="0"/>
              </a:spcBef>
              <a:spcAft>
                <a:spcPts val="0"/>
              </a:spcAft>
              <a:buSzPts val="1400"/>
              <a:buFont typeface="Muli"/>
              <a:buChar char="●"/>
            </a:pPr>
            <a:r>
              <a:rPr lang="en" sz="1400">
                <a:latin typeface="Muli"/>
                <a:ea typeface="Muli"/>
                <a:cs typeface="Muli"/>
                <a:sym typeface="Muli"/>
              </a:rPr>
              <a:t>Insurance </a:t>
            </a:r>
            <a:endParaRPr sz="14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Present winning teacher a gift package in their classroom at the school with representatives from the paper and sponsor and school principal. This is great content for an article online, in print, on-air, and social posts. </a:t>
            </a:r>
            <a:endParaRPr sz="1300">
              <a:latin typeface="Muli"/>
              <a:ea typeface="Muli"/>
              <a:cs typeface="Muli"/>
              <a:sym typeface="Muli"/>
            </a:endParaRPr>
          </a:p>
          <a:p>
            <a:pPr indent="0" lvl="0" marL="0" rtl="0" algn="l">
              <a:lnSpc>
                <a:spcPct val="115000"/>
              </a:lnSpc>
              <a:spcBef>
                <a:spcPts val="0"/>
              </a:spcBef>
              <a:spcAft>
                <a:spcPts val="0"/>
              </a:spcAft>
              <a:buNone/>
            </a:pPr>
            <a:r>
              <a:t/>
            </a:r>
            <a:endParaRPr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BEST PRACTICE</a:t>
            </a:r>
            <a:endParaRPr b="1" sz="14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Educate principals of this program prior to start and throughout the year. The more educators know and actively participate, the better your program will perform. Tools you can use for this are email and letters or packets dropped off at the school. </a:t>
            </a:r>
            <a:endParaRPr sz="1300">
              <a:latin typeface="Muli"/>
              <a:ea typeface="Muli"/>
              <a:cs typeface="Muli"/>
              <a:sym typeface="Muli"/>
            </a:endParaRPr>
          </a:p>
          <a:p>
            <a:pPr indent="0" lvl="0" marL="0" rtl="0" algn="l">
              <a:lnSpc>
                <a:spcPct val="115000"/>
              </a:lnSpc>
              <a:spcBef>
                <a:spcPts val="0"/>
              </a:spcBef>
              <a:spcAft>
                <a:spcPts val="0"/>
              </a:spcAft>
              <a:buNone/>
            </a:pPr>
            <a:r>
              <a:t/>
            </a:r>
            <a:endParaRPr b="1" sz="1400">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400">
                <a:latin typeface="Muli"/>
                <a:ea typeface="Muli"/>
                <a:cs typeface="Muli"/>
                <a:sym typeface="Muli"/>
              </a:rPr>
              <a:t>HOW TO EXECUTE</a:t>
            </a:r>
            <a:endParaRPr b="1" sz="1400">
              <a:latin typeface="Muli"/>
              <a:ea typeface="Muli"/>
              <a:cs typeface="Muli"/>
              <a:sym typeface="Muli"/>
            </a:endParaRPr>
          </a:p>
          <a:p>
            <a:pPr indent="0" lvl="0" marL="0" rtl="0" algn="l">
              <a:lnSpc>
                <a:spcPct val="115000"/>
              </a:lnSpc>
              <a:spcBef>
                <a:spcPts val="0"/>
              </a:spcBef>
              <a:spcAft>
                <a:spcPts val="0"/>
              </a:spcAft>
              <a:buNone/>
            </a:pPr>
            <a:r>
              <a:t/>
            </a:r>
            <a:endParaRPr sz="1300">
              <a:latin typeface="Muli"/>
              <a:ea typeface="Muli"/>
              <a:cs typeface="Muli"/>
              <a:sym typeface="Muli"/>
            </a:endParaRPr>
          </a:p>
          <a:p>
            <a:pPr indent="0" lvl="0" marL="0" rtl="0" algn="l">
              <a:lnSpc>
                <a:spcPct val="115000"/>
              </a:lnSpc>
              <a:spcBef>
                <a:spcPts val="0"/>
              </a:spcBef>
              <a:spcAft>
                <a:spcPts val="0"/>
              </a:spcAft>
              <a:buNone/>
            </a:pPr>
            <a:r>
              <a:rPr lang="en" sz="1300">
                <a:latin typeface="Muli"/>
                <a:ea typeface="Muli"/>
                <a:cs typeface="Muli"/>
                <a:sym typeface="Muli"/>
              </a:rPr>
              <a:t>Two-phase ballot where the public nominates a teacher each month. All nominations then move to voting round where the public votes for the winner (Two weeks of nominations and two weeks of voting).</a:t>
            </a:r>
            <a:endParaRPr sz="1300">
              <a:latin typeface="Muli"/>
              <a:ea typeface="Muli"/>
              <a:cs typeface="Muli"/>
              <a:sym typeface="Muli"/>
            </a:endParaRPr>
          </a:p>
          <a:p>
            <a:pPr indent="0" lvl="0" marL="0" rtl="0" algn="ctr">
              <a:spcBef>
                <a:spcPts val="0"/>
              </a:spcBef>
              <a:spcAft>
                <a:spcPts val="0"/>
              </a:spcAft>
              <a:buNone/>
            </a:pPr>
            <a:r>
              <a:t/>
            </a:r>
            <a:endParaRPr sz="1400"/>
          </a:p>
        </p:txBody>
      </p:sp>
      <p:pic>
        <p:nvPicPr>
          <p:cNvPr id="62" name="Google Shape;62;p14"/>
          <p:cNvPicPr preferRelativeResize="0"/>
          <p:nvPr/>
        </p:nvPicPr>
        <p:blipFill rotWithShape="1">
          <a:blip r:embed="rId3">
            <a:alphaModFix/>
          </a:blip>
          <a:srcRect b="47134" l="0" r="0" t="0"/>
          <a:stretch/>
        </p:blipFill>
        <p:spPr>
          <a:xfrm>
            <a:off x="226025" y="285900"/>
            <a:ext cx="7320352" cy="14308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pic>
        <p:nvPicPr>
          <p:cNvPr id="67" name="Google Shape;67;p15"/>
          <p:cNvPicPr preferRelativeResize="0"/>
          <p:nvPr/>
        </p:nvPicPr>
        <p:blipFill rotWithShape="1">
          <a:blip r:embed="rId3">
            <a:alphaModFix/>
          </a:blip>
          <a:srcRect b="33306" l="0" r="0" t="0"/>
          <a:stretch/>
        </p:blipFill>
        <p:spPr>
          <a:xfrm>
            <a:off x="226025" y="285900"/>
            <a:ext cx="7320352" cy="1805225"/>
          </a:xfrm>
          <a:prstGeom prst="rect">
            <a:avLst/>
          </a:prstGeom>
          <a:noFill/>
          <a:ln>
            <a:noFill/>
          </a:ln>
        </p:spPr>
      </p:pic>
      <p:sp>
        <p:nvSpPr>
          <p:cNvPr id="68" name="Google Shape;68;p15"/>
          <p:cNvSpPr txBox="1"/>
          <p:nvPr/>
        </p:nvSpPr>
        <p:spPr>
          <a:xfrm>
            <a:off x="221325" y="2200275"/>
            <a:ext cx="7295100" cy="76191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Recurring Revenue Teacher of the Month</a:t>
            </a:r>
            <a:endParaRPr b="1" sz="22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000">
                <a:solidFill>
                  <a:schemeClr val="dk1"/>
                </a:solidFill>
                <a:latin typeface="Oswald"/>
                <a:ea typeface="Oswald"/>
                <a:cs typeface="Oswald"/>
                <a:sym typeface="Oswald"/>
              </a:rPr>
              <a:t>9 Month Campaign</a:t>
            </a:r>
            <a:endParaRPr b="1" sz="20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100">
                <a:solidFill>
                  <a:schemeClr val="dk1"/>
                </a:solidFill>
                <a:latin typeface="Muli"/>
                <a:ea typeface="Muli"/>
                <a:cs typeface="Muli"/>
                <a:sym typeface="Muli"/>
              </a:rPr>
              <a:t>Be the exclusive sponsor of this 9-Month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 of the Month campaign. Each month we will take nominations and then vote on top male and female </a:t>
            </a:r>
            <a:r>
              <a:rPr lang="en" sz="1100">
                <a:solidFill>
                  <a:schemeClr val="dk1"/>
                </a:solidFill>
                <a:latin typeface="Muli"/>
                <a:ea typeface="Muli"/>
                <a:cs typeface="Muli"/>
                <a:sym typeface="Muli"/>
              </a:rPr>
              <a:t>teacher </a:t>
            </a:r>
            <a:r>
              <a:rPr lang="en" sz="1100">
                <a:solidFill>
                  <a:schemeClr val="dk1"/>
                </a:solidFill>
                <a:latin typeface="Muli"/>
                <a:ea typeface="Muli"/>
                <a:cs typeface="Muli"/>
                <a:sym typeface="Muli"/>
              </a:rPr>
              <a:t>s.  </a:t>
            </a:r>
            <a:r>
              <a:rPr lang="en" sz="1100">
                <a:solidFill>
                  <a:schemeClr val="dk1"/>
                </a:solidFill>
                <a:latin typeface="Muli"/>
                <a:ea typeface="Muli"/>
                <a:cs typeface="Muli"/>
                <a:sym typeface="Muli"/>
              </a:rPr>
              <a:t>E</a:t>
            </a:r>
            <a:r>
              <a:rPr lang="en" sz="1100">
                <a:solidFill>
                  <a:schemeClr val="dk1"/>
                </a:solidFill>
                <a:latin typeface="Muli"/>
                <a:ea typeface="Muli"/>
                <a:cs typeface="Muli"/>
                <a:sym typeface="Muli"/>
              </a:rPr>
              <a:t>very month can feature different products and lead-gen questions from the sponsor. </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Multimedia campaign to build brand awareness and engagement with your target audience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Generate qualified leads for your business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Grow your email database</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Gather data on your potential customers</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Drive traffic to your website</a:t>
            </a:r>
            <a:endParaRPr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sponsorship of </a:t>
            </a:r>
            <a:r>
              <a:rPr lang="en" sz="1100">
                <a:solidFill>
                  <a:schemeClr val="dk1"/>
                </a:solidFill>
                <a:latin typeface="Muli"/>
                <a:ea typeface="Muli"/>
                <a:cs typeface="Muli"/>
                <a:sym typeface="Muli"/>
              </a:rPr>
              <a:t>Athlete</a:t>
            </a:r>
            <a:r>
              <a:rPr lang="en" sz="1100">
                <a:solidFill>
                  <a:schemeClr val="dk1"/>
                </a:solidFill>
                <a:latin typeface="Muli"/>
                <a:ea typeface="Muli"/>
                <a:cs typeface="Muli"/>
                <a:sym typeface="Muli"/>
              </a:rPr>
              <a:t> of the 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Sponsor logo on promotional elements (print, digital, social, and email) during the 9-Month campaign</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25K run-of-site impressions</a:t>
            </a:r>
            <a:r>
              <a:rPr lang="en" sz="1100">
                <a:solidFill>
                  <a:schemeClr val="dk1"/>
                </a:solidFill>
                <a:latin typeface="Muli"/>
                <a:ea typeface="Muli"/>
                <a:cs typeface="Muli"/>
                <a:sym typeface="Muli"/>
              </a:rPr>
              <a:t> each month to promote contest on magazine.com </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Exclusive 728x90 digital ad unit on contest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unique lead-generation question on the contest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Digital offer/coupon on the sweepstakes thank-you page</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Opt-in for your email database on the sweepstakes registration form each month</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Optional Facebook Like box on the sweepstakes registration form each month</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Print</a:t>
            </a:r>
            <a:endParaRPr sz="10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Full page Print Ad to run once per month (9 times total)</a:t>
            </a:r>
            <a:endParaRPr sz="1100">
              <a:solidFill>
                <a:schemeClr val="dk1"/>
              </a:solidFill>
              <a:latin typeface="Muli"/>
              <a:ea typeface="Muli"/>
              <a:cs typeface="Muli"/>
              <a:sym typeface="Muli"/>
            </a:endParaRPr>
          </a:p>
          <a:p>
            <a:pPr indent="-298450" lvl="1" marL="914400" rtl="0" algn="l">
              <a:lnSpc>
                <a:spcPct val="115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Half-page Print contest promotional ad to run once per month (9 times total) </a:t>
            </a:r>
            <a:endParaRPr sz="1100">
              <a:solidFill>
                <a:schemeClr val="dk1"/>
              </a:solidFill>
              <a:latin typeface="Muli"/>
              <a:ea typeface="Muli"/>
              <a:cs typeface="Muli"/>
              <a:sym typeface="Muli"/>
            </a:endParaRPr>
          </a:p>
          <a:p>
            <a:pPr indent="-298450" lvl="0" marL="4572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Email</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Recognition on 9 promotional emails to our opted-in database of 30,000 (Your Email List Size goes here)</a:t>
            </a:r>
            <a:endParaRPr sz="1100">
              <a:solidFill>
                <a:schemeClr val="dk1"/>
              </a:solidFill>
              <a:latin typeface="Muli"/>
              <a:ea typeface="Muli"/>
              <a:cs typeface="Muli"/>
              <a:sym typeface="Muli"/>
            </a:endParaRPr>
          </a:p>
          <a:p>
            <a:pPr indent="-298450" lvl="2" marL="13716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One invite email</a:t>
            </a:r>
            <a:r>
              <a:rPr lang="en" sz="1100">
                <a:solidFill>
                  <a:schemeClr val="dk1"/>
                </a:solidFill>
                <a:latin typeface="Muli"/>
                <a:ea typeface="Muli"/>
                <a:cs typeface="Muli"/>
                <a:sym typeface="Muli"/>
              </a:rPr>
              <a:t> to be sent at the beginning of each month of the campaign</a:t>
            </a:r>
            <a:endParaRPr sz="1100">
              <a:solidFill>
                <a:schemeClr val="dk1"/>
              </a:solidFill>
              <a:latin typeface="Muli"/>
              <a:ea typeface="Muli"/>
              <a:cs typeface="Muli"/>
              <a:sym typeface="Muli"/>
            </a:endParaRPr>
          </a:p>
          <a:p>
            <a:pPr indent="-298450" lvl="1" marL="914400" rtl="0" algn="l">
              <a:lnSpc>
                <a:spcPct val="100000"/>
              </a:lnSpc>
              <a:spcBef>
                <a:spcPts val="0"/>
              </a:spcBef>
              <a:spcAft>
                <a:spcPts val="0"/>
              </a:spcAft>
              <a:buClr>
                <a:schemeClr val="dk1"/>
              </a:buClr>
              <a:buSzPts val="1100"/>
              <a:buFont typeface="Muli"/>
              <a:buChar char="○"/>
            </a:pPr>
            <a:r>
              <a:rPr lang="en" sz="1100">
                <a:solidFill>
                  <a:schemeClr val="dk1"/>
                </a:solidFill>
                <a:latin typeface="Muli"/>
                <a:ea typeface="Muli"/>
                <a:cs typeface="Muli"/>
                <a:sym typeface="Muli"/>
              </a:rPr>
              <a:t>Thank you email sent to everyone who enters with coupon or offer from your business </a:t>
            </a:r>
            <a:endParaRPr b="1" sz="11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Monthly Gift Card for Athletes Valued at $XXX Per Month for 9 Months (optional)</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August - May </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EXCLUSIVE SPONSOR VALUE:</a:t>
            </a:r>
            <a:r>
              <a:rPr lang="en" sz="1200">
                <a:solidFill>
                  <a:schemeClr val="dk1"/>
                </a:solidFill>
                <a:latin typeface="Muli"/>
                <a:ea typeface="Muli"/>
                <a:cs typeface="Muli"/>
                <a:sym typeface="Muli"/>
              </a:rPr>
              <a:t> $X,XXX a month (9-month sponsorship package) </a:t>
            </a:r>
            <a:endParaRPr b="1"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 </a:t>
            </a:r>
            <a:r>
              <a:rPr lang="en" sz="1200">
                <a:solidFill>
                  <a:schemeClr val="dk1"/>
                </a:solidFill>
                <a:latin typeface="Muli"/>
                <a:ea typeface="Muli"/>
                <a:cs typeface="Muli"/>
                <a:sym typeface="Muli"/>
              </a:rPr>
              <a:t>$1,500/month (small market) $</a:t>
            </a:r>
            <a:r>
              <a:rPr lang="en" sz="1200">
                <a:solidFill>
                  <a:schemeClr val="dk1"/>
                </a:solidFill>
                <a:latin typeface="Muli"/>
                <a:ea typeface="Muli"/>
                <a:cs typeface="Muli"/>
                <a:sym typeface="Muli"/>
              </a:rPr>
              <a:t>3,0</a:t>
            </a:r>
            <a:r>
              <a:rPr lang="en" sz="1200">
                <a:solidFill>
                  <a:schemeClr val="dk1"/>
                </a:solidFill>
                <a:latin typeface="Muli"/>
                <a:ea typeface="Muli"/>
                <a:cs typeface="Muli"/>
                <a:sym typeface="Muli"/>
              </a:rPr>
              <a:t>00</a:t>
            </a:r>
            <a:r>
              <a:rPr lang="en" sz="1200">
                <a:solidFill>
                  <a:schemeClr val="dk1"/>
                </a:solidFill>
                <a:latin typeface="Muli"/>
                <a:ea typeface="Muli"/>
                <a:cs typeface="Muli"/>
                <a:sym typeface="Muli"/>
              </a:rPr>
              <a:t>/month </a:t>
            </a:r>
            <a:r>
              <a:rPr lang="en" sz="1200">
                <a:solidFill>
                  <a:schemeClr val="dk1"/>
                </a:solidFill>
                <a:latin typeface="Muli"/>
                <a:ea typeface="Muli"/>
                <a:cs typeface="Muli"/>
                <a:sym typeface="Muli"/>
              </a:rPr>
              <a:t> (mid-size market), $7,500/month (</a:t>
            </a:r>
            <a:r>
              <a:rPr lang="en" sz="1200">
                <a:solidFill>
                  <a:schemeClr val="dk1"/>
                </a:solidFill>
                <a:latin typeface="Muli"/>
                <a:ea typeface="Muli"/>
                <a:cs typeface="Muli"/>
                <a:sym typeface="Muli"/>
              </a:rPr>
              <a:t>large</a:t>
            </a:r>
            <a:r>
              <a:rPr lang="en" sz="1200">
                <a:solidFill>
                  <a:schemeClr val="dk1"/>
                </a:solidFill>
                <a:latin typeface="Muli"/>
                <a:ea typeface="Muli"/>
                <a:cs typeface="Muli"/>
                <a:sym typeface="Muli"/>
              </a:rPr>
              <a:t> market)</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t/>
            </a:r>
            <a:endParaRPr sz="12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www.magazine.com</a:t>
            </a:r>
            <a:endParaRPr sz="1200">
              <a:latin typeface="Muli"/>
              <a:ea typeface="Muli"/>
              <a:cs typeface="Muli"/>
              <a:sym typeface="Muli"/>
            </a:endParaRPr>
          </a:p>
        </p:txBody>
      </p:sp>
      <p:sp>
        <p:nvSpPr>
          <p:cNvPr id="69" name="Google Shape;69;p15"/>
          <p:cNvSpPr txBox="1"/>
          <p:nvPr/>
        </p:nvSpPr>
        <p:spPr>
          <a:xfrm>
            <a:off x="5734050" y="265275"/>
            <a:ext cx="1686000" cy="3573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b="1" lang="en" sz="2400">
                <a:latin typeface="Oswald"/>
                <a:ea typeface="Oswald"/>
                <a:cs typeface="Oswald"/>
                <a:sym typeface="Oswald"/>
              </a:rPr>
              <a:t>Magazine</a:t>
            </a:r>
            <a:endParaRPr b="1" sz="2400">
              <a:latin typeface="Oswald"/>
              <a:ea typeface="Oswald"/>
              <a:cs typeface="Oswald"/>
              <a:sym typeface="Oswa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