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10058400" cx="7772400"/>
  <p:notesSz cx="6858000" cy="9144000"/>
  <p:embeddedFontLst>
    <p:embeddedFont>
      <p:font typeface="Oswald"/>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regular.fntdata"/><Relationship Id="rId10" Type="http://schemas.openxmlformats.org/officeDocument/2006/relationships/slide" Target="slides/slide5.xml"/><Relationship Id="rId12"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640fcab6d3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640fcab6d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711e9489f5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711e9489f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6ebc210c21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6ebc210c2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70e7a9bdc5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70e7a9bdc5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nationaldaycalendar.com/calendar-at-a-glanc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a Recurring Revenue Food Bracket that drives monthly revenue for you and qualified leads for your clients. We have suggested monthly themes on page 2 (Use nominees from your citywide ballot to seed these brackets!)</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a:t>
            </a:r>
            <a:r>
              <a:rPr b="1" lang="en" sz="1600">
                <a:solidFill>
                  <a:schemeClr val="dk1"/>
                </a:solidFill>
                <a:latin typeface="Oswald"/>
                <a:ea typeface="Oswald"/>
                <a:cs typeface="Oswald"/>
                <a:sym typeface="Oswald"/>
              </a:rPr>
              <a: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are recommending this be sold as a 12-month package.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Sponsors</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suggested title sponsors on page 3. This title sponsor would own the program for its duration.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for each month’s theme is on page 4.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a:t>
            </a:r>
            <a:r>
              <a:rPr b="1" lang="en" sz="2200">
                <a:solidFill>
                  <a:schemeClr val="dk1"/>
                </a:solidFill>
                <a:latin typeface="Oswald"/>
                <a:ea typeface="Oswald"/>
                <a:cs typeface="Oswald"/>
                <a:sym typeface="Oswald"/>
              </a:rPr>
              <a:t>t </a:t>
            </a: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u="sng">
                <a:solidFill>
                  <a:schemeClr val="hlink"/>
                </a:solidFill>
                <a:latin typeface="Muli"/>
                <a:ea typeface="Muli"/>
                <a:cs typeface="Muli"/>
                <a:sym typeface="Muli"/>
                <a:hlinkClick r:id="rId3"/>
              </a:rPr>
              <a:t>National Food Day Calendar </a:t>
            </a:r>
            <a:endParaRPr sz="1100">
              <a:solidFill>
                <a:schemeClr val="dk1"/>
              </a:solidFill>
              <a:latin typeface="Muli"/>
              <a:ea typeface="Muli"/>
              <a:cs typeface="Muli"/>
              <a:sym typeface="Muli"/>
            </a:endParaRPr>
          </a:p>
        </p:txBody>
      </p:sp>
      <p:pic>
        <p:nvPicPr>
          <p:cNvPr id="62" name="Google Shape;62;p14"/>
          <p:cNvPicPr preferRelativeResize="0"/>
          <p:nvPr/>
        </p:nvPicPr>
        <p:blipFill rotWithShape="1">
          <a:blip r:embed="rId4">
            <a:alphaModFix/>
          </a:blip>
          <a:srcRect b="37674" l="0" r="0" t="14130"/>
          <a:stretch/>
        </p:blipFill>
        <p:spPr>
          <a:xfrm>
            <a:off x="221313" y="265275"/>
            <a:ext cx="7295127" cy="1101800"/>
          </a:xfrm>
          <a:prstGeom prst="rect">
            <a:avLst/>
          </a:prstGeom>
          <a:noFill/>
          <a:ln>
            <a:noFill/>
          </a:ln>
        </p:spPr>
      </p:pic>
      <p:sp>
        <p:nvSpPr>
          <p:cNvPr id="63" name="Google Shape;63;p14"/>
          <p:cNvSpPr txBox="1"/>
          <p:nvPr/>
        </p:nvSpPr>
        <p:spPr>
          <a:xfrm>
            <a:off x="330245"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January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Bloody Mary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(Bloody Mary Day is Jan.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Bagel Battle </a:t>
            </a:r>
            <a:r>
              <a:rPr i="1" lang="en" sz="1200">
                <a:solidFill>
                  <a:schemeClr val="dk1"/>
                </a:solidFill>
                <a:latin typeface="Muli"/>
                <a:ea typeface="Muli"/>
                <a:cs typeface="Muli"/>
                <a:sym typeface="Muli"/>
              </a:rPr>
              <a:t>(Bagel Day is Jan. 15)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February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Pizza Battle </a:t>
            </a:r>
            <a:r>
              <a:rPr i="1" lang="en" sz="1200">
                <a:solidFill>
                  <a:schemeClr val="dk1"/>
                </a:solidFill>
                <a:latin typeface="Muli"/>
                <a:ea typeface="Muli"/>
                <a:cs typeface="Muli"/>
                <a:sym typeface="Muli"/>
              </a:rPr>
              <a:t>(Pizza Day is Feb.9)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Margarita Mayhem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(Margarita Day is Feb. 22)</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Mardi Gras Mania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March</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Irish Pub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(St. Patrick’s Day is March 17)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Fried Chicken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(Poultry Day is March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April</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Brews </a:t>
            </a:r>
            <a:r>
              <a:rPr i="1" lang="en" sz="1200">
                <a:solidFill>
                  <a:schemeClr val="dk1"/>
                </a:solidFill>
                <a:latin typeface="Muli"/>
                <a:ea typeface="Muli"/>
                <a:cs typeface="Muli"/>
                <a:sym typeface="Muli"/>
              </a:rPr>
              <a:t>(Beer Day is April 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Spring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Easter Brunch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Waffle Brawl</a:t>
            </a:r>
            <a:r>
              <a:rPr i="1" lang="en" sz="1200">
                <a:solidFill>
                  <a:schemeClr val="dk1"/>
                </a:solidFill>
                <a:latin typeface="Muli"/>
                <a:ea typeface="Muli"/>
                <a:cs typeface="Muli"/>
                <a:sym typeface="Muli"/>
              </a:rPr>
              <a:t> (Waffle Day is Aug. 24)</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Coffee House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(Coffee Day is Aug. 29)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Mexican Food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(Cinco de Mayo is May 5)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Bakery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(World Baking Day is May 17)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Ultimate Wine Fight </a:t>
            </a:r>
            <a:r>
              <a:rPr i="1" lang="en" sz="1200">
                <a:solidFill>
                  <a:schemeClr val="dk1"/>
                </a:solidFill>
                <a:latin typeface="Muli"/>
                <a:ea typeface="Muli"/>
                <a:cs typeface="Muli"/>
                <a:sym typeface="Muli"/>
              </a:rPr>
              <a:t>(Wine Day is May 25)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Burgers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(Hamburger Day is May 28)</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June</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The Great Donut Debate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(Donut Day is June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Summer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Patio Battle </a:t>
            </a:r>
            <a:r>
              <a:rPr i="1" lang="en" sz="1200">
                <a:solidFill>
                  <a:schemeClr val="dk1"/>
                </a:solidFill>
                <a:latin typeface="Muli"/>
                <a:ea typeface="Muli"/>
                <a:cs typeface="Muli"/>
                <a:sym typeface="Muli"/>
              </a:rPr>
              <a:t>(Patio Day is June 3)</a:t>
            </a:r>
            <a:endParaRPr i="1" sz="1200">
              <a:solidFill>
                <a:schemeClr val="dk1"/>
              </a:solidFill>
              <a:latin typeface="Muli"/>
              <a:ea typeface="Muli"/>
              <a:cs typeface="Muli"/>
              <a:sym typeface="Muli"/>
            </a:endParaRPr>
          </a:p>
        </p:txBody>
      </p:sp>
      <p:sp>
        <p:nvSpPr>
          <p:cNvPr id="64" name="Google Shape;64;p14"/>
          <p:cNvSpPr txBox="1"/>
          <p:nvPr/>
        </p:nvSpPr>
        <p:spPr>
          <a:xfrm>
            <a:off x="4051994"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July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BBQ Battle </a:t>
            </a:r>
            <a:r>
              <a:rPr i="1" lang="en" sz="1200">
                <a:solidFill>
                  <a:schemeClr val="dk1"/>
                </a:solidFill>
                <a:latin typeface="Muli"/>
                <a:ea typeface="Muli"/>
                <a:cs typeface="Muli"/>
                <a:sym typeface="Muli"/>
              </a:rPr>
              <a:t>(Barbecue Day is July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French Fry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(French Fry Day is July 13)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Ice Cream Debate </a:t>
            </a:r>
            <a:r>
              <a:rPr i="1" lang="en" sz="1200">
                <a:solidFill>
                  <a:schemeClr val="dk1"/>
                </a:solidFill>
                <a:latin typeface="Muli"/>
                <a:ea typeface="Muli"/>
                <a:cs typeface="Muli"/>
                <a:sym typeface="Muli"/>
              </a:rPr>
              <a:t>(Ice Cream Day is July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August</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Kids’ Menu Mania</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Food Truck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September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Tailgate Food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(National Tailgating Day is Sep.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Tailgate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Breakfast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(Breakfast Day is Sep. 26)</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October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Top Taco Spots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(Taco Day Oct.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Fall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Vegetarian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(Vegetarian Day is Oct.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N</a:t>
            </a:r>
            <a:r>
              <a:rPr b="1" lang="en" sz="1200">
                <a:solidFill>
                  <a:schemeClr val="dk1"/>
                </a:solidFill>
                <a:latin typeface="Muli"/>
                <a:ea typeface="Muli"/>
                <a:cs typeface="Muli"/>
                <a:sym typeface="Muli"/>
              </a:rPr>
              <a:t>ovember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Dessert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Fast Food Favorites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(Fast Food Day is Nov.16)</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Sandwich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(Sandwich Day is Nov. 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Chinese Take-Out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(Chinese Take-Out Day is Nov.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December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Cookie Challenge (Cookie Day is Dec. 4)</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Bartender Brawl (Bartender Day is Dec. 5)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Winter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b="1" sz="1200">
              <a:solidFill>
                <a:schemeClr val="dk1"/>
              </a:solidFill>
              <a:latin typeface="Muli"/>
              <a:ea typeface="Muli"/>
              <a:cs typeface="Muli"/>
              <a:sym typeface="Mul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Sponsor Ideas</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9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5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Convention &amp; Visitor Bureaus, Tourism Bureaus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Grocery, Specialty Grocery Stores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2400">
                <a:solidFill>
                  <a:schemeClr val="dk1"/>
                </a:solidFill>
                <a:latin typeface="Muli"/>
                <a:ea typeface="Muli"/>
                <a:cs typeface="Muli"/>
                <a:sym typeface="Muli"/>
              </a:rPr>
              <a:t>(meat, seafood, health food, etc.)</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Beer, Wine, and Liquor Distributors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Drink Mix Companies</a:t>
            </a:r>
            <a:endParaRPr b="1"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24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p:txBody>
      </p:sp>
      <p:pic>
        <p:nvPicPr>
          <p:cNvPr id="70" name="Google Shape;70;p15"/>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 </a:t>
            </a:r>
            <a:r>
              <a:rPr b="1" lang="en" sz="2000">
                <a:solidFill>
                  <a:schemeClr val="dk1"/>
                </a:solidFill>
                <a:latin typeface="Oswald"/>
                <a:ea typeface="Oswald"/>
                <a:cs typeface="Oswald"/>
                <a:sym typeface="Oswald"/>
              </a:rPr>
              <a:t>Prize Ideas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00">
                <a:solidFill>
                  <a:schemeClr val="dk1"/>
                </a:solidFill>
                <a:latin typeface="Muli"/>
                <a:ea typeface="Muli"/>
                <a:cs typeface="Muli"/>
                <a:sym typeface="Muli"/>
              </a:rPr>
              <a:t>Changing your prize each month keeps your bracket fresh and exciting for your audience and allows your advertiser to showcase seasonal offerings. </a:t>
            </a:r>
            <a:endParaRPr b="1"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6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a:t>
            </a:r>
            <a:r>
              <a:rPr b="1" lang="en" sz="1250">
                <a:solidFill>
                  <a:schemeClr val="dk1"/>
                </a:solidFill>
                <a:latin typeface="Muli"/>
                <a:ea typeface="Muli"/>
                <a:cs typeface="Muli"/>
                <a:sym typeface="Muli"/>
              </a:rPr>
              <a:t>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Grocery Gift Cards, Catering for “Big Game”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Pizza party (for “Big Game” or Office),  Pizza for a year (one pizza a week x 52 weeks), Valentine’s Dinner for two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Tickets to St. Patrick’s Day events, Watch party for College hoops, Swag from Beer Distributors </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Brewery gift cards, Grocery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Grill, outdoor furniture, grilling utensils, meat thermometer, seasoning and sauce bundles, grilling gear, grocery gift cards, baking supplies, restaurant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Office donuts, donuts for a year,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Grill, outdoor furniture, grilling utensils, meat thermometer, seasoning and sauce bundles, grilling gear, grocery gift cards, restaurant gift 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Gift cards, Tickets to food truck event</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Grocery gift cards, Tailgate supplies, Tailgate party package (tent, chairs, catering), Catering package</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Event Tickets, Giftcards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Catering services, Thanksgiving meal, grocery gift cards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Giftcards, Bakeware, Cookies or Bagel for your office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p:txBody>
      </p:sp>
      <p:pic>
        <p:nvPicPr>
          <p:cNvPr id="76" name="Google Shape;76;p16"/>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Food Bracket campaign.  </a:t>
            </a:r>
            <a:r>
              <a:rPr lang="en" sz="1100">
                <a:solidFill>
                  <a:schemeClr val="dk1"/>
                </a:solidFill>
                <a:latin typeface="Muli"/>
                <a:ea typeface="Muli"/>
                <a:cs typeface="Muli"/>
                <a:sym typeface="Muli"/>
              </a:rPr>
              <a:t>Each month</a:t>
            </a:r>
            <a:r>
              <a:rPr lang="en" sz="1100">
                <a:solidFill>
                  <a:schemeClr val="dk1"/>
                </a:solidFill>
                <a:latin typeface="Muli"/>
                <a:ea typeface="Muli"/>
                <a:cs typeface="Muli"/>
                <a:sym typeface="Muli"/>
              </a:rPr>
              <a:t> will have a different food theme (see page 2 for themes) and can feature different products and seasonal l</a:t>
            </a:r>
            <a:r>
              <a:rPr lang="en" sz="1100">
                <a:solidFill>
                  <a:schemeClr val="dk1"/>
                </a:solidFill>
                <a:latin typeface="Muli"/>
                <a:ea typeface="Muli"/>
                <a:cs typeface="Muli"/>
                <a:sym typeface="Muli"/>
              </a:rPr>
              <a:t>ead-gen questions.</a:t>
            </a:r>
            <a:r>
              <a:rPr lang="en" sz="1100">
                <a:solidFill>
                  <a:schemeClr val="dk1"/>
                </a:solidFill>
                <a:latin typeface="Muli"/>
                <a:ea typeface="Muli"/>
                <a:cs typeface="Muli"/>
                <a:sym typeface="Muli"/>
              </a:rPr>
              <a:t>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Food Bracket Monthly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50</a:t>
            </a:r>
            <a:r>
              <a:rPr lang="en" sz="1100">
                <a:solidFill>
                  <a:schemeClr val="dk1"/>
                </a:solidFill>
                <a:latin typeface="Muli"/>
                <a:ea typeface="Muli"/>
                <a:cs typeface="Muli"/>
                <a:sym typeface="Muli"/>
              </a:rPr>
              <a:t>K run-of-site impressions</a:t>
            </a:r>
            <a:r>
              <a:rPr lang="en" sz="1100">
                <a:solidFill>
                  <a:schemeClr val="dk1"/>
                </a:solidFill>
                <a:latin typeface="Muli"/>
                <a:ea typeface="Muli"/>
                <a:cs typeface="Muli"/>
                <a:sym typeface="Muli"/>
              </a:rPr>
              <a:t> each month to promote bracket on radiostation.com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bracket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Three unique lead-generation question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Facebook Like box on the bracket registration form each month</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80x :30 promotional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120x :30 streaming promo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60x :30 on-air commercials weekly (M-F 6a-7p)</a:t>
            </a:r>
            <a:endParaRPr sz="1100">
              <a:solidFill>
                <a:schemeClr val="dk1"/>
              </a:solidFill>
              <a:latin typeface="Muli"/>
              <a:ea typeface="Muli"/>
              <a:cs typeface="Muli"/>
              <a:sym typeface="Muli"/>
            </a:endParaRPr>
          </a:p>
          <a:p>
            <a:pPr indent="0" lvl="0" marL="0" rtl="0" algn="l">
              <a:spcBef>
                <a:spcPts val="0"/>
              </a:spcBef>
              <a:spcAft>
                <a:spcPts val="0"/>
              </a:spcAft>
              <a:buNone/>
            </a:pPr>
            <a:r>
              <a:t/>
            </a:r>
            <a:endParaRPr sz="11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all bracket promotional emails</a:t>
            </a:r>
            <a:r>
              <a:rPr lang="en" sz="1100">
                <a:solidFill>
                  <a:schemeClr val="dk1"/>
                </a:solidFill>
                <a:latin typeface="Muli"/>
                <a:ea typeface="Muli"/>
                <a:cs typeface="Muli"/>
                <a:sym typeface="Muli"/>
              </a:rPr>
              <a:t> to our opted-in database of 30,000 (Your Email List Size goes here)</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thank you email sent to everyone who participates in the bracket with a coupon or offer from your business </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U</a:t>
            </a:r>
            <a:r>
              <a:rPr lang="en" sz="1100">
                <a:solidFill>
                  <a:schemeClr val="dk1"/>
                </a:solidFill>
                <a:latin typeface="Muli"/>
                <a:ea typeface="Muli"/>
                <a:cs typeface="Muli"/>
                <a:sym typeface="Muli"/>
              </a:rPr>
              <a:t>sers also have the option to </a:t>
            </a:r>
            <a:r>
              <a:rPr lang="en" sz="1100">
                <a:solidFill>
                  <a:schemeClr val="dk1"/>
                </a:solidFill>
                <a:latin typeface="Muli"/>
                <a:ea typeface="Muli"/>
                <a:cs typeface="Muli"/>
                <a:sym typeface="Muli"/>
              </a:rPr>
              <a:t>receive</a:t>
            </a:r>
            <a:r>
              <a:rPr lang="en" sz="1100">
                <a:solidFill>
                  <a:schemeClr val="dk1"/>
                </a:solidFill>
                <a:latin typeface="Muli"/>
                <a:ea typeface="Muli"/>
                <a:cs typeface="Muli"/>
                <a:sym typeface="Muli"/>
              </a:rPr>
              <a:t> round reminder e</a:t>
            </a:r>
            <a:r>
              <a:rPr lang="en" sz="1100">
                <a:solidFill>
                  <a:schemeClr val="dk1"/>
                </a:solidFill>
                <a:latin typeface="Muli"/>
                <a:ea typeface="Muli"/>
                <a:cs typeface="Muli"/>
                <a:sym typeface="Muli"/>
              </a:rPr>
              <a:t>mails at the beginning of each round of the bracket. Your logo and bracket branding would appear in these emails as well.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Valued at $XXX Per Month for 12 Months (See page 3 for more prize ideas)</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Year Long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$1,000/month (small market) $2</a:t>
            </a:r>
            <a:r>
              <a:rPr lang="en" sz="1200">
                <a:solidFill>
                  <a:schemeClr val="dk1"/>
                </a:solidFill>
                <a:latin typeface="Muli"/>
                <a:ea typeface="Muli"/>
                <a:cs typeface="Muli"/>
                <a:sym typeface="Muli"/>
              </a:rPr>
              <a:t>,5</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(mid-size market), $5,000/month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pic>
        <p:nvPicPr>
          <p:cNvPr id="82" name="Google Shape;82;p17"/>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
        <p:nvSpPr>
          <p:cNvPr id="83" name="Google Shape;83;p17"/>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Radio</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