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embeddedFontLst>
    <p:embeddedFont>
      <p:font typeface="Oswald Regular"/>
      <p:regular r:id="rId8"/>
      <p:bold r:id="rId9"/>
    </p:embeddedFont>
    <p:embeddedFont>
      <p:font typeface="Oswald"/>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bold.fntdata"/><Relationship Id="rId10" Type="http://schemas.openxmlformats.org/officeDocument/2006/relationships/font" Target="fonts/Oswald-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OswaldRegular-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478653dead_4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478653dead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5f4cd6c1f9_1_82: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5f4cd6c1f9_1_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Test Your Home Buying IQ Quiz </a:t>
            </a:r>
            <a:r>
              <a:rPr lang="en"/>
              <a:t> - Radio</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Custom Advertiser promotions that drive qualified leads for your clients. </a:t>
            </a:r>
            <a:r>
              <a:rPr lang="en" sz="1600">
                <a:solidFill>
                  <a:schemeClr val="dk1"/>
                </a:solidFill>
                <a:latin typeface="Muli"/>
                <a:ea typeface="Muli"/>
                <a:cs typeface="Muli"/>
                <a:sym typeface="Muli"/>
              </a:rPr>
              <a:t>We hope these are useful in driving revenue from advertisers that want leads and measurable results.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a:t>
            </a:r>
            <a:r>
              <a:rPr lang="en" sz="1600">
                <a:solidFill>
                  <a:schemeClr val="dk1"/>
                </a:solidFill>
                <a:latin typeface="Muli"/>
                <a:ea typeface="Muli"/>
                <a:cs typeface="Muli"/>
                <a:sym typeface="Muli"/>
              </a:rPr>
              <a:t> prize is on each one-sheet. You can adjust the prize based on what your advertiser can offer. Remember with prizes: Relevance + Value = Participation. When discussing prizes with your advertisers don’t forget to ask them about co-op dollars they may be able to acquire. That can </a:t>
            </a:r>
            <a:r>
              <a:rPr lang="en" sz="1600">
                <a:solidFill>
                  <a:schemeClr val="dk1"/>
                </a:solidFill>
                <a:latin typeface="Muli"/>
                <a:ea typeface="Muli"/>
                <a:cs typeface="Muli"/>
                <a:sym typeface="Muli"/>
              </a:rPr>
              <a:t>offset</a:t>
            </a:r>
            <a:r>
              <a:rPr lang="en" sz="1600">
                <a:solidFill>
                  <a:schemeClr val="dk1"/>
                </a:solidFill>
                <a:latin typeface="Muli"/>
                <a:ea typeface="Muli"/>
                <a:cs typeface="Muli"/>
                <a:sym typeface="Muli"/>
              </a:rPr>
              <a: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187800" y="1770100"/>
            <a:ext cx="7396800" cy="79875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500">
                <a:solidFill>
                  <a:schemeClr val="dk1"/>
                </a:solidFill>
                <a:latin typeface="Oswald"/>
                <a:ea typeface="Oswald"/>
                <a:cs typeface="Oswald"/>
                <a:sym typeface="Oswald"/>
              </a:rPr>
              <a:t>Test Your Home Buying IQ Quiz</a:t>
            </a:r>
            <a:endParaRPr b="1" sz="25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3-Month Campaign</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ctr">
              <a:spcBef>
                <a:spcPts val="0"/>
              </a:spcBef>
              <a:spcAft>
                <a:spcPts val="0"/>
              </a:spcAft>
              <a:buNone/>
            </a:pPr>
            <a:r>
              <a:rPr lang="en" sz="1000">
                <a:solidFill>
                  <a:schemeClr val="dk1"/>
                </a:solidFill>
                <a:latin typeface="Muli"/>
                <a:ea typeface="Muli"/>
                <a:cs typeface="Muli"/>
                <a:sym typeface="Muli"/>
              </a:rPr>
              <a:t>Generate leads with this 12-week multimedia campaign including on-air and digital ads, an educational and lead-generating quiz, and an email campaign designed to drive the best results for your business!</a:t>
            </a:r>
            <a:endParaRPr sz="1000">
              <a:solidFill>
                <a:schemeClr val="dk1"/>
              </a:solidFill>
              <a:latin typeface="Muli"/>
              <a:ea typeface="Muli"/>
              <a:cs typeface="Muli"/>
              <a:sym typeface="Muli"/>
            </a:endParaRPr>
          </a:p>
          <a:p>
            <a:pPr indent="0" lvl="0" marL="457200" rtl="0" algn="ctr">
              <a:lnSpc>
                <a:spcPct val="115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Multimedia campaign to build brand awareness and engagement with your target audience</a:t>
            </a:r>
            <a:endParaRPr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Generate qualified leads for your business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Grow your email database</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Gather data on your potential customers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Drive traffic to your website</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Sponsorship of Test Your Home Buying IQ Quiz</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Sponsor Logo on promotional elements (print, digital, social and email) during the 12 week campaign</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30K run-of-site impressions (for your business) on radiostation.com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20K run-of-site impressions to promote contest on radiostation.com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728x90 digital ad unit on contest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Three lead-generation questions on the contest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 offer/coupon on the sweepstakes thank-you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Opt-in for your email database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Optional Facebook Like box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Extra chance options offered: </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Watching a 30 second commercial video </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Opting-in to email database</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Answering custom lead-gen questions</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Sharing with friends via custom link </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On-Air</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Minim</a:t>
            </a:r>
            <a:r>
              <a:rPr lang="en" sz="1000">
                <a:solidFill>
                  <a:schemeClr val="dk1"/>
                </a:solidFill>
                <a:latin typeface="Muli"/>
                <a:ea typeface="Muli"/>
                <a:cs typeface="Muli"/>
                <a:sym typeface="Muli"/>
              </a:rPr>
              <a:t>um of 50x :30 promot</a:t>
            </a:r>
            <a:r>
              <a:rPr lang="en" sz="1000">
                <a:solidFill>
                  <a:schemeClr val="dk1"/>
                </a:solidFill>
                <a:latin typeface="Muli"/>
                <a:ea typeface="Muli"/>
                <a:cs typeface="Muli"/>
                <a:sym typeface="Muli"/>
              </a:rPr>
              <a:t>ional spots weekly (M-F 6a-7p, Sa-Su 8a-4p)</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Minimum of 75x :30 streaming promo spots weekly (M-F 6a-7p, Sa-Su 8a-4p)</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35x :30 on-air commercials weekly (M-F 6a-7p)</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Email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Recognition on two promotional emails to our opted-in database of 30,000 (Your Email List Size goes here)</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invite email to be sent at the beginning of the campaign</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last chance email to be sent 2 days before campaign ends </a:t>
            </a:r>
            <a:endParaRPr sz="9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Thank you email sent to everyone who enters with coupon or offer from your business </a:t>
            </a:r>
            <a:endParaRPr sz="10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100">
                <a:solidFill>
                  <a:schemeClr val="dk1"/>
                </a:solidFill>
                <a:latin typeface="Muli"/>
                <a:ea typeface="Muli"/>
                <a:cs typeface="Muli"/>
                <a:sym typeface="Muli"/>
              </a:rPr>
              <a:t>RUN DATES</a:t>
            </a:r>
            <a:r>
              <a:rPr b="1" lang="en" sz="1200">
                <a:solidFill>
                  <a:schemeClr val="dk1"/>
                </a:solidFill>
                <a:latin typeface="Muli"/>
                <a:ea typeface="Muli"/>
                <a:cs typeface="Muli"/>
                <a:sym typeface="Muli"/>
              </a:rPr>
              <a:t>: </a:t>
            </a:r>
            <a:r>
              <a:rPr lang="en" sz="1200">
                <a:solidFill>
                  <a:schemeClr val="dk1"/>
                </a:solidFill>
                <a:latin typeface="Muli"/>
                <a:ea typeface="Muli"/>
                <a:cs typeface="Muli"/>
                <a:sym typeface="Muli"/>
              </a:rPr>
              <a:t>Three Month time frame goes here</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VALUE: </a:t>
            </a:r>
            <a:r>
              <a:rPr lang="en" sz="1200">
                <a:solidFill>
                  <a:schemeClr val="dk1"/>
                </a:solidFill>
                <a:latin typeface="Muli"/>
                <a:ea typeface="Muli"/>
                <a:cs typeface="Muli"/>
                <a:sym typeface="Muli"/>
              </a:rPr>
              <a:t>$XXXX</a:t>
            </a:r>
            <a:endParaRPr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a:t>
            </a:r>
            <a:r>
              <a:rPr lang="en" sz="1200">
                <a:solidFill>
                  <a:schemeClr val="dk1"/>
                </a:solidFill>
                <a:latin typeface="Muli"/>
                <a:ea typeface="Muli"/>
                <a:cs typeface="Muli"/>
                <a:sym typeface="Muli"/>
              </a:rPr>
              <a:t>: $5,000 (small market) $10,000 (mid-size market), $20,000 (large market)</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www.radiostation.com</a:t>
            </a:r>
            <a:endParaRPr sz="1200">
              <a:latin typeface="Muli"/>
              <a:ea typeface="Muli"/>
              <a:cs typeface="Muli"/>
              <a:sym typeface="Muli"/>
            </a:endParaRPr>
          </a:p>
        </p:txBody>
      </p:sp>
      <p:pic>
        <p:nvPicPr>
          <p:cNvPr id="62" name="Google Shape;62;p14"/>
          <p:cNvPicPr preferRelativeResize="0"/>
          <p:nvPr/>
        </p:nvPicPr>
        <p:blipFill rotWithShape="1">
          <a:blip r:embed="rId3">
            <a:alphaModFix/>
          </a:blip>
          <a:srcRect b="0" l="0" r="0" t="9673"/>
          <a:stretch/>
        </p:blipFill>
        <p:spPr>
          <a:xfrm>
            <a:off x="242225" y="304150"/>
            <a:ext cx="7287950" cy="1555575"/>
          </a:xfrm>
          <a:prstGeom prst="rect">
            <a:avLst/>
          </a:prstGeom>
          <a:noFill/>
          <a:ln>
            <a:noFill/>
          </a:ln>
        </p:spPr>
      </p:pic>
      <p:sp>
        <p:nvSpPr>
          <p:cNvPr id="63" name="Google Shape;63;p14"/>
          <p:cNvSpPr txBox="1"/>
          <p:nvPr/>
        </p:nvSpPr>
        <p:spPr>
          <a:xfrm>
            <a:off x="4513325" y="259375"/>
            <a:ext cx="3048000" cy="58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2400">
                <a:latin typeface="Oswald Regular"/>
                <a:ea typeface="Oswald Regular"/>
                <a:cs typeface="Oswald Regular"/>
                <a:sym typeface="Oswald Regular"/>
              </a:rPr>
              <a:t>Radio</a:t>
            </a:r>
            <a:endParaRPr sz="2400">
              <a:latin typeface="Oswald Regular"/>
              <a:ea typeface="Oswald Regular"/>
              <a:cs typeface="Oswald Regular"/>
              <a:sym typeface="Oswald Regul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