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Muli" panose="02000803000000000000" pitchFamily="2" charset="77"/>
      <p:regular r:id="rId19"/>
      <p:bold r:id="rId20"/>
      <p:italic r:id="rId21"/>
      <p:boldItalic r:id="rId22"/>
    </p:embeddedFont>
    <p:embeddedFont>
      <p:font typeface="Muli Light" pitchFamily="2" charset="77"/>
      <p:regular r:id="rId23"/>
      <p:bold r:id="rId24"/>
      <p:italic r:id="rId25"/>
      <p:boldItalic r:id="rId26"/>
    </p:embeddedFont>
    <p:embeddedFont>
      <p:font typeface="Muli SemiBold" panose="02000803000000000000" pitchFamily="2" charset="77"/>
      <p:regular r:id="rId27"/>
      <p:bold r:id="rId28"/>
      <p:italic r:id="rId29"/>
      <p:boldItalic r:id="rId30"/>
    </p:embeddedFont>
    <p:embeddedFont>
      <p:font typeface="Oswald" panose="02000503000000000000" pitchFamily="2" charset="77"/>
      <p:regular r:id="rId31"/>
      <p:bold r:id="rId32"/>
      <p:italic r:id="rId33"/>
      <p:boldItalic r:id="rId34"/>
    </p:embeddedFont>
    <p:embeddedFont>
      <p:font typeface="Oswald Regular" panose="02000503000000000000" pitchFamily="2" charset="77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930E35B-C192-400C-880C-718BC3EF56E5}">
  <a:tblStyle styleId="{2930E35B-C192-400C-880C-718BC3EF56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heme" Target="theme/them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e2c56849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e2c56849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5e2c568497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5e2c568497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5f550db341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5f550db341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5e2c56849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5e2c56849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5e2c568497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5e2c568497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5e2c56849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5e2c56849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5e2c568497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5e2c568497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56456dc2c4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56456dc2c4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5e2c56849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5e2c56849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e2c568497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5e2c568497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56456dc2c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56456dc2c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5e2c56849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5e2c56849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5e2c568497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5e2c568497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5e2c56849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5e2c56849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5e2c56849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5e2c56849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5e2c568497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5e2c568497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Title &amp; Body (2)">
  <p:cSld name="TITLE_2_1_1_2_1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54" name="Google Shape;5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itle, Sub-header, &amp; Body (2)">
  <p:cSld name="TITLE_2_1_1_2_1_1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itle &amp; Body (2) + Laptop">
  <p:cSld name="TITLE_2_1_1_2_1_1_1">
    <p:bg>
      <p:bgPr>
        <a:solidFill>
          <a:srgbClr val="FFFFFF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171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4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71" name="Google Shape;71;p14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" name="Google Shape;72;p14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73" name="Google Shape;73;p1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" name="Google Shape;74;p14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. Title &amp; Body (2) + Mobile">
  <p:cSld name="TITLE_2_1_1_2_1_1_1_1">
    <p:bg>
      <p:bgPr>
        <a:solidFill>
          <a:srgbClr val="FFFFFF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361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itle &amp; Body (2) + Tablet">
  <p:cSld name="TITLE_2_1_1_2_1_1_1_1_1">
    <p:bg>
      <p:bgPr>
        <a:solidFill>
          <a:srgbClr val="FFFFFF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6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93" name="Google Shape;93;p16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4" name="Google Shape;94;p16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95" name="Google Shape;95;p16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6" name="Google Shape;96;p16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97" name="Google Shape;97;p16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8" name="Google Shape;98;p16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. Title &amp; Body (2) + Multiple Phones">
  <p:cSld name="TITLE_2_1_1_2_1_1_1_1_1_1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741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4514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25" name="Google Shape;125;p19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126" name="Google Shape;126;p19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9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128" name="Google Shape;128;p1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" name="Google Shape;129;p19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0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430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1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9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45" name="Google Shape;145;p21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146" name="Google Shape;146;p21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21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148" name="Google Shape;148;p21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9" name="Google Shape;149;p21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150" name="Google Shape;150;p21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51" name="Google Shape;151;p21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2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651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464136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145523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76187" y="4608683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3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167" name="Google Shape;167;p23"/>
            <p:cNvPicPr preferRelativeResize="0"/>
            <p:nvPr/>
          </p:nvPicPr>
          <p:blipFill rotWithShape="1">
            <a:blip r:embed="rId3">
              <a:alphaModFix/>
            </a:blip>
            <a:srcRect l="1206" t="-6042" r="745" b="956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23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9" name="Google Shape;169;p23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929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. Title (2) + 1 Big Stat">
  <p:cSld name="TITLE_2_1_1_2_1_1_1_1_1_2">
    <p:bg>
      <p:bgPr>
        <a:solidFill>
          <a:srgbClr val="FFFFFF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. Title (2) + 2 Big Stats">
  <p:cSld name="TITLE_2_1_1_2_1_1_1_1_1_2_1">
    <p:bg>
      <p:bgPr>
        <a:solidFill>
          <a:srgbClr val="FFFFFF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1672626" y="2680507"/>
            <a:ext cx="1736164" cy="1663013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5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5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97" name="Google Shape;197;p26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6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06" name="Google Shape;206;p27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7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7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7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. Big Quote (1)">
  <p:cSld name="TITLE_2_1_1_2_1_1_1_1_1_2_2">
    <p:bg>
      <p:bgPr>
        <a:solidFill>
          <a:srgbClr val="FFFFFF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 rotWithShape="1">
          <a:blip r:embed="rId4">
            <a:alphaModFix amt="28000"/>
          </a:blip>
          <a:srcRect t="23117" b="23122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1" name="Google Shape;221;p28"/>
          <p:cNvSpPr txBox="1">
            <a:spLocks noGrp="1"/>
          </p:cNvSpPr>
          <p:nvPr>
            <p:ph type="subTitle" idx="1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22" name="Google Shape;222;p28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8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" name="Google Shape;226;p29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 rotWithShape="1">
          <a:blip r:embed="rId4">
            <a:alphaModFix amt="12000"/>
          </a:blip>
          <a:srcRect t="23117" b="23122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>
            <a:spLocks noGrp="1"/>
          </p:cNvSpPr>
          <p:nvPr>
            <p:ph type="subTitle" idx="1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29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232" name="Google Shape;23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6" name="Google Shape;236;p3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 amt="12000"/>
          </a:blip>
          <a:srcRect t="23117" b="23122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2" name="Google Shape;242;p30"/>
          <p:cNvSpPr txBox="1">
            <a:spLocks noGrp="1"/>
          </p:cNvSpPr>
          <p:nvPr>
            <p:ph type="subTitle" idx="3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3" name="Google Shape;243;p30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5188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0"/>
          <p:cNvSpPr txBox="1">
            <a:spLocks noGrp="1"/>
          </p:cNvSpPr>
          <p:nvPr>
            <p:ph type="subTitle" idx="4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5" name="Google Shape;245;p30"/>
          <p:cNvSpPr txBox="1">
            <a:spLocks noGrp="1"/>
          </p:cNvSpPr>
          <p:nvPr>
            <p:ph type="subTitle" idx="5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246" name="Google Shape;24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 amt="62000"/>
          </a:blip>
          <a:srcRect t="47973" b="48388"/>
          <a:stretch/>
        </p:blipFill>
        <p:spPr>
          <a:xfrm>
            <a:off x="2714900" y="2699094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. Description - White">
  <p:cSld name="BLANK_1_2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50" name="Google Shape;250;p31"/>
          <p:cNvSpPr txBox="1">
            <a:spLocks noGrp="1"/>
          </p:cNvSpPr>
          <p:nvPr>
            <p:ph type="title" idx="2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1"/>
          <p:cNvSpPr txBox="1">
            <a:spLocks noGrp="1"/>
          </p:cNvSpPr>
          <p:nvPr>
            <p:ph type="subTitle" idx="1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>
            <a:spLocks noGrp="1"/>
          </p:cNvSpPr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32"/>
          <p:cNvSpPr txBox="1">
            <a:spLocks noGrp="1"/>
          </p:cNvSpPr>
          <p:nvPr>
            <p:ph type="subTitle" idx="1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32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56" name="Google Shape;2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59" name="Google Shape;259;p3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3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655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62" name="Google Shape;26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>
            <a:spLocks noGrp="1"/>
          </p:cNvSpPr>
          <p:nvPr>
            <p:ph type="title" idx="3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64" name="Google Shape;264;p33"/>
          <p:cNvSpPr txBox="1">
            <a:spLocks noGrp="1"/>
          </p:cNvSpPr>
          <p:nvPr>
            <p:ph type="title" idx="4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title" idx="5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66" name="Google Shape;26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">
  <p:cSld name="TITLE_2_1_1_2_1_2">
    <p:bg>
      <p:bgPr>
        <a:solidFill>
          <a:srgbClr val="FFFFFF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70" name="Google Shape;270;p34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497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71" name="Google Shape;27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34"/>
          <p:cNvSpPr txBox="1">
            <a:spLocks noGrp="1"/>
          </p:cNvSpPr>
          <p:nvPr>
            <p:ph type="title" idx="3"/>
          </p:nvPr>
        </p:nvSpPr>
        <p:spPr>
          <a:xfrm>
            <a:off x="479208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74" name="Google Shape;274;p34"/>
          <p:cNvSpPr txBox="1">
            <a:spLocks noGrp="1"/>
          </p:cNvSpPr>
          <p:nvPr>
            <p:ph type="title" idx="4"/>
          </p:nvPr>
        </p:nvSpPr>
        <p:spPr>
          <a:xfrm>
            <a:off x="475108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75" name="Google Shape;275;p34"/>
          <p:cNvSpPr txBox="1">
            <a:spLocks noGrp="1"/>
          </p:cNvSpPr>
          <p:nvPr>
            <p:ph type="title" idx="5"/>
          </p:nvPr>
        </p:nvSpPr>
        <p:spPr>
          <a:xfrm>
            <a:off x="499318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34"/>
          <p:cNvSpPr/>
          <p:nvPr/>
        </p:nvSpPr>
        <p:spPr>
          <a:xfrm>
            <a:off x="5297238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7250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 1">
  <p:cSld name="TITLE_2_1_1_2_1_2_1">
    <p:bg>
      <p:bgPr>
        <a:solidFill>
          <a:srgbClr val="FFFFFF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5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82" name="Google Shape;2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283" name="Google Shape;283;p35"/>
          <p:cNvSpPr txBox="1">
            <a:spLocks noGrp="1"/>
          </p:cNvSpPr>
          <p:nvPr>
            <p:ph type="title" idx="2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84" name="Google Shape;284;p35"/>
          <p:cNvSpPr txBox="1">
            <a:spLocks noGrp="1"/>
          </p:cNvSpPr>
          <p:nvPr>
            <p:ph type="title" idx="3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85" name="Google Shape;285;p35"/>
          <p:cNvSpPr txBox="1">
            <a:spLocks noGrp="1"/>
          </p:cNvSpPr>
          <p:nvPr>
            <p:ph type="title" idx="4"/>
          </p:nvPr>
        </p:nvSpPr>
        <p:spPr>
          <a:xfrm>
            <a:off x="3069313" y="4400295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 1">
  <p:cSld name="TITLE_2_1_1_1_2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0" name="Google Shape;29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292" name="Google Shape;292;p36"/>
          <p:cNvSpPr txBox="1">
            <a:spLocks noGrp="1"/>
          </p:cNvSpPr>
          <p:nvPr>
            <p:ph type="title" idx="3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93" name="Google Shape;293;p36"/>
          <p:cNvSpPr txBox="1">
            <a:spLocks noGrp="1"/>
          </p:cNvSpPr>
          <p:nvPr>
            <p:ph type="title" idx="4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94" name="Google Shape;294;p36"/>
          <p:cNvSpPr txBox="1">
            <a:spLocks noGrp="1"/>
          </p:cNvSpPr>
          <p:nvPr>
            <p:ph type="title" idx="5"/>
          </p:nvPr>
        </p:nvSpPr>
        <p:spPr>
          <a:xfrm>
            <a:off x="3069313" y="4380546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7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7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00" name="Google Shape;300;p37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01" name="Google Shape;301;p37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37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03" name="Google Shape;303;p37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04" name="Google Shape;304;p37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305" name="Google Shape;30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06" name="Google Shape;3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. Two Speakers (2)">
  <p:cSld name="TITLE_2_1_1_1_2_3_1">
    <p:bg>
      <p:bgPr>
        <a:solidFill>
          <a:srgbClr val="FFFFFF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8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143386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312" name="Google Shape;3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13" name="Google Shape;313;p38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4" name="Google Shape;314;p38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15" name="Google Shape;315;p38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16" name="Google Shape;316;p38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7" name="Google Shape;317;p38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18" name="Google Shape;318;p38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38"/>
          <p:cNvSpPr/>
          <p:nvPr/>
        </p:nvSpPr>
        <p:spPr>
          <a:xfrm>
            <a:off x="530711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320" name="Google Shape;32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24" name="Google Shape;32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26" name="Google Shape;3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28" name="Google Shape;328;p39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29" name="Google Shape;329;p39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0" name="Google Shape;330;p39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9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2" name="Google Shape;332;p39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3" name="Google Shape;333;p39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39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5" name="Google Shape;335;p39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6" name="Google Shape;336;p39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. Three Speakers (2)">
  <p:cSld name="TITLE_2_1_1_1_2_3_2_1">
    <p:bg>
      <p:bgPr>
        <a:solidFill>
          <a:srgbClr val="FFFFFF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0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41" name="Google Shape;34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42" name="Google Shape;34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43" name="Google Shape;34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44" name="Google Shape;344;p40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5" name="Google Shape;345;p40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46" name="Google Shape;346;p40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40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8" name="Google Shape;348;p40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49" name="Google Shape;349;p40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40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51" name="Google Shape;351;p40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52" name="Google Shape;352;p40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0" name="Google Shape;2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. Branded Blank - White">
  <p:cSld name="BLANK_1_3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4" name="Google Shape;2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Title Slide (2)">
  <p:cSld name="TITLE_2_1_2">
    <p:bg>
      <p:bgPr>
        <a:solidFill>
          <a:srgbClr val="FFFFFF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2">
            <a:alphaModFix amt="81000"/>
          </a:blip>
          <a:srcRect t="47973" b="48388"/>
          <a:stretch/>
        </p:blipFill>
        <p:spPr>
          <a:xfrm>
            <a:off x="2714900" y="2720357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Secondary Title Slide (2)">
  <p:cSld name="TITLE_2_1_1_2">
    <p:bg>
      <p:bgPr>
        <a:solidFill>
          <a:srgbClr val="FFFFFF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3" name="Google Shape;3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Midway Title Slide (2)">
  <p:cSld name="TITLE_2_1_1_1_1">
    <p:bg>
      <p:bgPr>
        <a:solidFill>
          <a:srgbClr val="FFFFF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1" name="Google Shape;41;p1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4" name="Google Shape;4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 Regular"/>
              <a:buNone/>
              <a:defRPr sz="33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b.secondstreet.com/articles/package-price-engagement-campaign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ab.secondstreet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4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TV </a:t>
            </a:r>
            <a:endParaRPr/>
          </a:p>
        </p:txBody>
      </p:sp>
      <p:sp>
        <p:nvSpPr>
          <p:cNvPr id="365" name="Google Shape;365;p44"/>
          <p:cNvSpPr txBox="1">
            <a:spLocks noGrp="1"/>
          </p:cNvSpPr>
          <p:nvPr>
            <p:ph type="title"/>
          </p:nvPr>
        </p:nvSpPr>
        <p:spPr>
          <a:xfrm>
            <a:off x="-150" y="285460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Sample Email Pricing</a:t>
            </a:r>
            <a:endParaRPr sz="3000"/>
          </a:p>
        </p:txBody>
      </p:sp>
      <p:pic>
        <p:nvPicPr>
          <p:cNvPr id="366" name="Google Shape;36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8925" y="-41925"/>
            <a:ext cx="9216619" cy="5185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3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Birthday Club Sponsorship (2+ available)</a:t>
            </a:r>
            <a:endParaRPr sz="2800"/>
          </a:p>
        </p:txBody>
      </p:sp>
      <p:sp>
        <p:nvSpPr>
          <p:cNvPr id="424" name="Google Shape;424;p53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Multiple Sponsors of an Annual Birthday Club Newsletter</a:t>
            </a:r>
            <a:endParaRPr sz="1600"/>
          </a:p>
        </p:txBody>
      </p:sp>
      <p:graphicFrame>
        <p:nvGraphicFramePr>
          <p:cNvPr id="425" name="Google Shape;425;p53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{2930E35B-C192-400C-880C-718BC3EF56E5}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Birthday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$250-$750/month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26" name="Google Shape;426;p53"/>
          <p:cNvSpPr txBox="1">
            <a:spLocks noGrp="1"/>
          </p:cNvSpPr>
          <p:nvPr>
            <p:ph type="title" idx="3"/>
          </p:nvPr>
        </p:nvSpPr>
        <p:spPr>
          <a:xfrm>
            <a:off x="116410" y="45822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54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Wedding Anniversary Club Sponsorship (Limit 1)</a:t>
            </a:r>
            <a:endParaRPr sz="2800"/>
          </a:p>
        </p:txBody>
      </p:sp>
      <p:sp>
        <p:nvSpPr>
          <p:cNvPr id="432" name="Google Shape;432;p54"/>
          <p:cNvSpPr txBox="1">
            <a:spLocks noGrp="1"/>
          </p:cNvSpPr>
          <p:nvPr>
            <p:ph type="title" idx="3"/>
          </p:nvPr>
        </p:nvSpPr>
        <p:spPr>
          <a:xfrm>
            <a:off x="186349" y="415450"/>
            <a:ext cx="5919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an Annual Wedding Anniversary Club Newsletter</a:t>
            </a:r>
            <a:endParaRPr sz="1600"/>
          </a:p>
        </p:txBody>
      </p:sp>
      <p:graphicFrame>
        <p:nvGraphicFramePr>
          <p:cNvPr id="433" name="Google Shape;433;p54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{2930E35B-C192-400C-880C-718BC3EF56E5}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Wedding Anniversary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34" name="Google Shape;434;p54"/>
          <p:cNvSpPr txBox="1">
            <a:spLocks noGrp="1"/>
          </p:cNvSpPr>
          <p:nvPr>
            <p:ph type="title" idx="3"/>
          </p:nvPr>
        </p:nvSpPr>
        <p:spPr>
          <a:xfrm>
            <a:off x="116410" y="45822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5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Promotions Emails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56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Promotion Follow-Up Campaign (Limit 1)</a:t>
            </a:r>
            <a:endParaRPr sz="2800"/>
          </a:p>
        </p:txBody>
      </p:sp>
      <p:sp>
        <p:nvSpPr>
          <p:cNvPr id="445" name="Google Shape;445;p56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Sponsorship Package for Promotion Follow-Up Campaigns</a:t>
            </a:r>
            <a:endParaRPr sz="1600"/>
          </a:p>
        </p:txBody>
      </p:sp>
      <p:graphicFrame>
        <p:nvGraphicFramePr>
          <p:cNvPr id="446" name="Google Shape;446;p56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{2930E35B-C192-400C-880C-718BC3EF56E5}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Promotion Follow-Up Campaign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Sequence of 3 custom emails sent over 3 weeks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Exclusive advertising branding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$500-$1,500/3-email campaign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7" name="Google Shape;447;p56"/>
          <p:cNvSpPr txBox="1">
            <a:spLocks noGrp="1"/>
          </p:cNvSpPr>
          <p:nvPr>
            <p:ph type="title" idx="3"/>
          </p:nvPr>
        </p:nvSpPr>
        <p:spPr>
          <a:xfrm>
            <a:off x="394531" y="4582300"/>
            <a:ext cx="778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3"/>
              </a:rPr>
              <a:t>Looking for pricing for Invite and Thank-You Emails? Download Our Promotions Pricing Guides Here! </a:t>
            </a:r>
            <a:endParaRPr sz="1600"/>
          </a:p>
        </p:txBody>
      </p:sp>
      <p:pic>
        <p:nvPicPr>
          <p:cNvPr id="448" name="Google Shape;448;p5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2057" y="4107275"/>
            <a:ext cx="748648" cy="968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57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Dedicated Emails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5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Dedicated Targeted Email (Limit 1)</a:t>
            </a:r>
            <a:endParaRPr sz="2800"/>
          </a:p>
        </p:txBody>
      </p:sp>
      <p:sp>
        <p:nvSpPr>
          <p:cNvPr id="459" name="Google Shape;459;p5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Sponsorship Package for a Dedicated Targeted Email Send</a:t>
            </a:r>
            <a:endParaRPr sz="1600"/>
          </a:p>
        </p:txBody>
      </p:sp>
      <p:graphicFrame>
        <p:nvGraphicFramePr>
          <p:cNvPr id="460" name="Google Shape;460;p58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{2930E35B-C192-400C-880C-718BC3EF56E5}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Dedicated Targeted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1 email sent to a targeted, interested database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targeted list below 5,000: $500 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targeted list above 5,000: $500 + $100/cpm over minimum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" y="0"/>
            <a:ext cx="9142089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59"/>
          <p:cNvSpPr txBox="1">
            <a:spLocks noGrp="1"/>
          </p:cNvSpPr>
          <p:nvPr>
            <p:ph type="title"/>
          </p:nvPr>
        </p:nvSpPr>
        <p:spPr>
          <a:xfrm>
            <a:off x="270000" y="1824850"/>
            <a:ext cx="860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For more information about how to package and price email, </a:t>
            </a:r>
            <a:endParaRPr sz="28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and even more about the sales process, visit 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67" name="Google Shape;467;p59">
            <a:hlinkClick r:id="rId4"/>
          </p:cNvPr>
          <p:cNvSpPr/>
          <p:nvPr/>
        </p:nvSpPr>
        <p:spPr>
          <a:xfrm>
            <a:off x="2433188" y="2909900"/>
            <a:ext cx="4305600" cy="69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  <a:effectLst>
            <a:outerShdw blurRad="271463" dist="952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lab.secondstreet.com</a:t>
            </a:r>
            <a:endParaRPr sz="35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These Samples</a:t>
            </a:r>
            <a:endParaRPr/>
          </a:p>
        </p:txBody>
      </p:sp>
      <p:sp>
        <p:nvSpPr>
          <p:cNvPr id="372" name="Google Shape;372;p45"/>
          <p:cNvSpPr txBox="1">
            <a:spLocks noGrp="1"/>
          </p:cNvSpPr>
          <p:nvPr>
            <p:ph type="body" idx="1"/>
          </p:nvPr>
        </p:nvSpPr>
        <p:spPr>
          <a:xfrm>
            <a:off x="265950" y="1741825"/>
            <a:ext cx="86121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this deck, you will find a variety of customizable sales packages you can use to build out various email sponsorship packages.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This document has been created using </a:t>
            </a:r>
            <a:r>
              <a:rPr lang="en" b="1"/>
              <a:t>suggestions for a mid-size market with an email list size of 20,000+</a:t>
            </a:r>
            <a:r>
              <a:rPr lang="en"/>
              <a:t>. These are baseline packages for you to customize, so feel free to add or subtract elements based on what your company can provide.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79" name="Google Shape;379;p46"/>
          <p:cNvSpPr txBox="1"/>
          <p:nvPr/>
        </p:nvSpPr>
        <p:spPr>
          <a:xfrm>
            <a:off x="773550" y="1483950"/>
            <a:ext cx="7596900" cy="23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Newsletters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…………………………………………………….... Slide 4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Birthdays &amp; Anniversaries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….…………...…….……...…. Slide 8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Promotions Emails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…………..………….……………....… Slide 13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Dedicated Emails 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……………………….……………....…. Slide 15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7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Newsletters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Individual Daily Newsletter Sponsorship (Limit 1)</a:t>
            </a:r>
            <a:endParaRPr sz="2800"/>
          </a:p>
        </p:txBody>
      </p:sp>
      <p:sp>
        <p:nvSpPr>
          <p:cNvPr id="390" name="Google Shape;390;p4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 Specific Daily Newsletter</a:t>
            </a:r>
            <a:endParaRPr sz="1600"/>
          </a:p>
        </p:txBody>
      </p:sp>
      <p:graphicFrame>
        <p:nvGraphicFramePr>
          <p:cNvPr id="391" name="Google Shape;391;p48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{2930E35B-C192-400C-880C-718BC3EF56E5}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Daily Newsletter Sponsorship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$1,500-$3,000/month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9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Individual Weekly Newsletter Sponsorship (Limit 1)</a:t>
            </a:r>
            <a:endParaRPr sz="2800"/>
          </a:p>
        </p:txBody>
      </p:sp>
      <p:sp>
        <p:nvSpPr>
          <p:cNvPr id="397" name="Google Shape;397;p49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 Specific Weekly Newsletter</a:t>
            </a:r>
            <a:endParaRPr sz="1600"/>
          </a:p>
        </p:txBody>
      </p:sp>
      <p:graphicFrame>
        <p:nvGraphicFramePr>
          <p:cNvPr id="398" name="Google Shape;398;p49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{2930E35B-C192-400C-880C-718BC3EF56E5}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Weekly Newsletter Sponsorship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0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Topic Newsletter Sponsorship (Limit 1)</a:t>
            </a:r>
            <a:endParaRPr sz="2800"/>
          </a:p>
        </p:txBody>
      </p:sp>
      <p:sp>
        <p:nvSpPr>
          <p:cNvPr id="404" name="Google Shape;404;p50"/>
          <p:cNvSpPr txBox="1">
            <a:spLocks noGrp="1"/>
          </p:cNvSpPr>
          <p:nvPr>
            <p:ph type="title" idx="3"/>
          </p:nvPr>
        </p:nvSpPr>
        <p:spPr>
          <a:xfrm>
            <a:off x="186349" y="415450"/>
            <a:ext cx="6002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Specific Newsletter and Related Content</a:t>
            </a:r>
            <a:endParaRPr sz="1600"/>
          </a:p>
        </p:txBody>
      </p:sp>
      <p:graphicFrame>
        <p:nvGraphicFramePr>
          <p:cNvPr id="405" name="Google Shape;405;p50"/>
          <p:cNvGraphicFramePr/>
          <p:nvPr/>
        </p:nvGraphicFramePr>
        <p:xfrm>
          <a:off x="864725" y="1312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{2930E35B-C192-400C-880C-718BC3EF56E5}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Newsletter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Print Campaign including: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3 col. X 10” promotional ads (3 total)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1 Sunday ½ page promotional ad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Digital Campaign including: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25,000 728×90 ROS impressions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Mentions on Facebook &amp; Twitter at least once a week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$4,000-$10,000/month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1"/>
          <p:cNvSpPr txBox="1">
            <a:spLocks noGrp="1"/>
          </p:cNvSpPr>
          <p:nvPr>
            <p:ph type="title"/>
          </p:nvPr>
        </p:nvSpPr>
        <p:spPr>
          <a:xfrm>
            <a:off x="150" y="176859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Birthdays &amp;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Anniversaries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52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Birthday Club Sponsorship (Limit 1)</a:t>
            </a:r>
            <a:endParaRPr sz="2800"/>
          </a:p>
        </p:txBody>
      </p:sp>
      <p:sp>
        <p:nvSpPr>
          <p:cNvPr id="416" name="Google Shape;416;p52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an Annual Birthday Club Newsletter</a:t>
            </a:r>
            <a:endParaRPr sz="1600"/>
          </a:p>
        </p:txBody>
      </p:sp>
      <p:graphicFrame>
        <p:nvGraphicFramePr>
          <p:cNvPr id="417" name="Google Shape;417;p52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{2930E35B-C192-400C-880C-718BC3EF56E5}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Birthday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$2,000-$3,000/month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8" name="Google Shape;418;p52"/>
          <p:cNvSpPr txBox="1">
            <a:spLocks noGrp="1"/>
          </p:cNvSpPr>
          <p:nvPr>
            <p:ph type="title" idx="3"/>
          </p:nvPr>
        </p:nvSpPr>
        <p:spPr>
          <a:xfrm>
            <a:off x="116410" y="47025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Microsoft Macintosh PowerPoint</Application>
  <PresentationFormat>On-screen Show (16:9)</PresentationFormat>
  <Paragraphs>82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Oswald</vt:lpstr>
      <vt:lpstr>Muli SemiBold</vt:lpstr>
      <vt:lpstr>Oswald Regular</vt:lpstr>
      <vt:lpstr>Muli Light</vt:lpstr>
      <vt:lpstr>Muli</vt:lpstr>
      <vt:lpstr>Arial</vt:lpstr>
      <vt:lpstr>Second Street</vt:lpstr>
      <vt:lpstr>TV </vt:lpstr>
      <vt:lpstr>How to Use These Samples</vt:lpstr>
      <vt:lpstr>Table of Contents</vt:lpstr>
      <vt:lpstr>Newsletters</vt:lpstr>
      <vt:lpstr>Individual Daily Newsletter Sponsorship (Limit 1)</vt:lpstr>
      <vt:lpstr>Individual Weekly Newsletter Sponsorship (Limit 1)</vt:lpstr>
      <vt:lpstr>Topic Newsletter Sponsorship (Limit 1)</vt:lpstr>
      <vt:lpstr>Birthdays &amp;  Anniversaries</vt:lpstr>
      <vt:lpstr>Birthday Club Sponsorship (Limit 1)</vt:lpstr>
      <vt:lpstr>Birthday Club Sponsorship (2+ available)</vt:lpstr>
      <vt:lpstr>Wedding Anniversary Club Sponsorship (Limit 1)</vt:lpstr>
      <vt:lpstr>Promotions Emails</vt:lpstr>
      <vt:lpstr>Promotion Follow-Up Campaign (Limit 1)</vt:lpstr>
      <vt:lpstr>Dedicated Emails</vt:lpstr>
      <vt:lpstr>Dedicated Targeted Email (Limit 1)</vt:lpstr>
      <vt:lpstr>For more information about how to package and price email,  and even more about the sales process, visit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TV </dc:title>
  <cp:lastModifiedBy>Microsoft Office User</cp:lastModifiedBy>
  <cp:revision>1</cp:revision>
  <dcterms:modified xsi:type="dcterms:W3CDTF">2019-08-08T04:03:11Z</dcterms:modified>
</cp:coreProperties>
</file>