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9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</p:sldIdLst>
  <p:sldSz cy="5143500" cx="9144000"/>
  <p:notesSz cx="6858000" cy="9144000"/>
  <p:embeddedFontLst>
    <p:embeddedFont>
      <p:font typeface="Oswald"/>
      <p:regular r:id="rId48"/>
      <p:bold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31D254C-3C28-4988-87CB-2083E9A02337}">
  <a:tblStyle styleId="{831D254C-3C28-4988-87CB-2083E9A0233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Oswald-regular.fntdata"/><Relationship Id="rId47" Type="http://schemas.openxmlformats.org/officeDocument/2006/relationships/slide" Target="slides/slide41.xml"/><Relationship Id="rId49" Type="http://schemas.openxmlformats.org/officeDocument/2006/relationships/font" Target="fonts/Oswal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6456dc2c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6456dc2c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6456dc2c4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6456dc2c4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56456dc2c4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56456dc2c4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56456dc2c4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56456dc2c4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56456dc2c4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56456dc2c4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56456dc2c4_0_5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56456dc2c4_0_5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56456dc2c4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56456dc2c4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56456dc2c4_0_5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56456dc2c4_0_5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56456dc2c4_0_5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1" name="Google Shape;471;g56456dc2c4_0_5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56456dc2c4_0_5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56456dc2c4_0_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456dc2c4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56456dc2c4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56456dc2c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56456dc2c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56456dc2c4_0_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56456dc2c4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6456dc2c4_0_5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56456dc2c4_0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56456dc2c4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56456dc2c4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56456dc2c4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56456dc2c4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56456dc2c4_0_5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56456dc2c4_0_5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6456dc2c4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56456dc2c4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56456dc2c4_0_6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56456dc2c4_0_6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56456dc2c4_0_6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56456dc2c4_0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56456dc2c4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7" name="Google Shape;547;g56456dc2c4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56456dc2c4_0_6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56456dc2c4_0_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6456dc2c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6456dc2c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56456dc2c4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56456dc2c4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56456dc2c4_0_6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56456dc2c4_0_6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56456dc2c4_0_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56456dc2c4_0_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56456dc2c4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56456dc2c4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56456dc2c4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56456dc2c4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56456dc2c4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56456dc2c4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56456dc2c4_0_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7" name="Google Shape;607;g56456dc2c4_0_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56456dc2c4_0_7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56456dc2c4_0_7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56456dc2c4_0_7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56456dc2c4_0_7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56456dc2c4_0_7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56456dc2c4_0_7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56456dc2c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56456dc2c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56456dc2c4_0_7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56456dc2c4_0_7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56456dc2c4_0_6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56456dc2c4_0_6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56456dc2c4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56456dc2c4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56456dc2c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56456dc2c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56456dc2c4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56456dc2c4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56456dc2c4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56456dc2c4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56456dc2c4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56456dc2c4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image" Target="../media/image6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2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22.png"/><Relationship Id="rId6" Type="http://schemas.openxmlformats.org/officeDocument/2006/relationships/image" Target="../media/image6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image" Target="../media/image5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9.png"/><Relationship Id="rId4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1.png"/><Relationship Id="rId4" Type="http://schemas.openxmlformats.org/officeDocument/2006/relationships/image" Target="../media/image26.png"/><Relationship Id="rId5" Type="http://schemas.openxmlformats.org/officeDocument/2006/relationships/image" Target="../media/image12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11.png"/><Relationship Id="rId4" Type="http://schemas.openxmlformats.org/officeDocument/2006/relationships/image" Target="../media/image28.png"/><Relationship Id="rId5" Type="http://schemas.openxmlformats.org/officeDocument/2006/relationships/image" Target="../media/image12.png"/><Relationship Id="rId6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11.png"/><Relationship Id="rId5" Type="http://schemas.openxmlformats.org/officeDocument/2006/relationships/image" Target="../media/image28.png"/><Relationship Id="rId6" Type="http://schemas.openxmlformats.org/officeDocument/2006/relationships/image" Target="../media/image12.png"/><Relationship Id="rId7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2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. Title &amp; Body (2)">
  <p:cSld name="TITLE_2_1_1_2_1"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6" name="Google Shape;56;p12"/>
          <p:cNvSpPr txBox="1"/>
          <p:nvPr>
            <p:ph idx="1" type="body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. Title, Sub-header, &amp; Body (2)">
  <p:cSld name="TITLE_2_1_1_2_1_1">
    <p:bg>
      <p:bgPr>
        <a:solidFill>
          <a:srgbClr val="FFFFFF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59" name="Google Shape;59;p13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" type="body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. Title &amp; Body (2) + Laptop">
  <p:cSld name="TITLE_2_1_1_2_1_1_1"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66" name="Google Shape;66;p14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8" name="Google Shape;68;p14"/>
          <p:cNvSpPr txBox="1"/>
          <p:nvPr>
            <p:ph idx="1" type="body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. Title &amp; Body (2) + Mobile">
  <p:cSld name="TITLE_2_1_1_2_1_1_1_1">
    <p:bg>
      <p:bgPr>
        <a:solidFill>
          <a:srgbClr val="FFFFFF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78" name="Google Shape;78;p15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0" name="Google Shape;80;p15"/>
          <p:cNvSpPr txBox="1"/>
          <p:nvPr>
            <p:ph idx="1" type="body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. Title &amp; Body (2) + Tablet">
  <p:cSld name="TITLE_2_1_1_2_1_1_1_1_1"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87" name="Google Shape;87;p16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9" name="Google Shape;89;p16"/>
          <p:cNvSpPr txBox="1"/>
          <p:nvPr>
            <p:ph idx="1" type="body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. Title &amp; Body (2) + Multiple Phones">
  <p:cSld name="TITLE_2_1_1_2_1_1_1_1_1_1">
    <p:bg>
      <p:bgPr>
        <a:solidFill>
          <a:srgbClr val="FFFFFF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02" name="Google Shape;102;p17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3" name="Google Shape;103;p17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14" name="Google Shape;114;p18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8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21" name="Google Shape;121;p19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9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3" name="Google Shape;133;p20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0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41" name="Google Shape;141;p21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1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55" name="Google Shape;155;p22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2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58" name="Google Shape;158;p22"/>
          <p:cNvSpPr txBox="1"/>
          <p:nvPr>
            <p:ph idx="1" type="body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b="956" l="1206" r="745" t="-6042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71" name="Google Shape;171;p23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2" name="Google Shape;172;p23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3" name="Google Shape;173;p23"/>
          <p:cNvSpPr txBox="1"/>
          <p:nvPr>
            <p:ph idx="1" type="body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. Title (2) + 1 Big Stat">
  <p:cSld name="TITLE_2_1_1_2_1_1_1_1_1_2">
    <p:bg>
      <p:bgPr>
        <a:solidFill>
          <a:srgbClr val="FFFF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77" name="Google Shape;177;p24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78" name="Google Shape;178;p24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4"/>
          <p:cNvSpPr txBox="1"/>
          <p:nvPr>
            <p:ph idx="4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2" name="Google Shape;182;p24"/>
          <p:cNvSpPr txBox="1"/>
          <p:nvPr>
            <p:ph idx="5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. Title (2) + 2 Big Stats">
  <p:cSld name="TITLE_2_1_1_2_1_1_1_1_1_2_1">
    <p:bg>
      <p:bgPr>
        <a:solidFill>
          <a:srgbClr val="FFFFFF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186" name="Google Shape;186;p25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87" name="Google Shape;187;p25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5"/>
          <p:cNvSpPr txBox="1"/>
          <p:nvPr>
            <p:ph idx="4" type="title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5"/>
          <p:cNvSpPr txBox="1"/>
          <p:nvPr>
            <p:ph idx="5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3" name="Google Shape;193;p25"/>
          <p:cNvSpPr txBox="1"/>
          <p:nvPr>
            <p:ph idx="6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99" name="Google Shape;199;p26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6"/>
          <p:cNvSpPr txBox="1"/>
          <p:nvPr>
            <p:ph idx="4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2" name="Google Shape;202;p26"/>
          <p:cNvSpPr txBox="1"/>
          <p:nvPr>
            <p:ph idx="5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/>
          <p:nvPr>
            <p:ph idx="2" type="title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8" name="Google Shape;208;p27"/>
          <p:cNvSpPr txBox="1"/>
          <p:nvPr>
            <p:ph idx="3" type="title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27"/>
          <p:cNvSpPr txBox="1"/>
          <p:nvPr>
            <p:ph idx="4" type="title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rotWithShape="0" algn="bl" dir="5400000" dist="361950">
              <a:srgbClr val="000000">
                <a:alpha val="13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7"/>
          <p:cNvSpPr txBox="1"/>
          <p:nvPr>
            <p:ph idx="5" type="title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13" name="Google Shape;213;p27"/>
          <p:cNvSpPr txBox="1"/>
          <p:nvPr>
            <p:ph idx="6" type="title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. Big Quote (1)">
  <p:cSld name="TITLE_2_1_1_2_1_1_1_1_1_2_2">
    <p:bg>
      <p:bgPr>
        <a:solidFill>
          <a:srgbClr val="FFFFFF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1044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b="23122" l="0" r="0" t="23117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/>
          <p:nvPr>
            <p:ph idx="1" type="subTitle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/>
        </p:txBody>
      </p:sp>
      <p:sp>
        <p:nvSpPr>
          <p:cNvPr id="222" name="Google Shape;222;p28"/>
          <p:cNvSpPr txBox="1"/>
          <p:nvPr>
            <p:ph idx="2" type="subTitle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23" name="Google Shape;223;p28"/>
          <p:cNvSpPr txBox="1"/>
          <p:nvPr>
            <p:ph idx="3" type="subTitle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10446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 b="0" l="0" r="0" t="0"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b="23122" l="0" r="0" t="23117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/>
          <p:nvPr>
            <p:ph idx="1" type="subTitle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0" name="Google Shape;230;p29"/>
          <p:cNvSpPr txBox="1"/>
          <p:nvPr>
            <p:ph idx="2" type="subTitle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31" name="Google Shape;231;p29"/>
          <p:cNvSpPr txBox="1"/>
          <p:nvPr>
            <p:ph idx="3" type="subTitle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8" name="Google Shape;238;p30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 b="0" l="0" r="0" t="0"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b="23122" l="0" r="0" t="23117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/>
          <p:nvPr>
            <p:ph idx="3" type="subTitle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651889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30"/>
          <p:cNvSpPr txBox="1"/>
          <p:nvPr>
            <p:ph idx="4" type="subTitle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45" name="Google Shape;245;p30"/>
          <p:cNvSpPr txBox="1"/>
          <p:nvPr>
            <p:ph idx="5" type="subTitle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/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b="48388" l="0" r="0" t="47973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. Description - White">
  <p:cSld name="BLANK_1_2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250" name="Google Shape;250;p31"/>
          <p:cNvSpPr txBox="1"/>
          <p:nvPr>
            <p:ph idx="2"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51" name="Google Shape;251;p31"/>
          <p:cNvSpPr txBox="1"/>
          <p:nvPr>
            <p:ph idx="1" type="subTitle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/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54" name="Google Shape;254;p32"/>
          <p:cNvSpPr txBox="1"/>
          <p:nvPr>
            <p:ph idx="1" type="subTitle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255" name="Google Shape;255;p32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61" name="Google Shape;261;p33"/>
          <p:cNvSpPr txBox="1"/>
          <p:nvPr>
            <p:ph idx="1" type="body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/>
          <p:nvPr>
            <p:ph idx="3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64" name="Google Shape;264;p33"/>
          <p:cNvSpPr txBox="1"/>
          <p:nvPr>
            <p:ph idx="4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65" name="Google Shape;265;p33"/>
          <p:cNvSpPr txBox="1"/>
          <p:nvPr>
            <p:ph idx="5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One Speaker (2)">
  <p:cSld name="TITLE_2_1_1_2_1_2">
    <p:bg>
      <p:bgPr>
        <a:solidFill>
          <a:srgbClr val="FFFFFF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  <p:sp>
        <p:nvSpPr>
          <p:cNvPr id="270" name="Google Shape;270;p34"/>
          <p:cNvSpPr txBox="1"/>
          <p:nvPr>
            <p:ph idx="1" type="body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/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73" name="Google Shape;273;p34"/>
          <p:cNvSpPr txBox="1"/>
          <p:nvPr>
            <p:ph idx="3" type="title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74" name="Google Shape;274;p34"/>
          <p:cNvSpPr txBox="1"/>
          <p:nvPr>
            <p:ph idx="4" type="title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75" name="Google Shape;275;p34"/>
          <p:cNvSpPr txBox="1"/>
          <p:nvPr>
            <p:ph idx="5" type="title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. One Speaker (2) 1">
  <p:cSld name="TITLE_2_1_1_2_1_2_1">
    <p:bg>
      <p:bgPr>
        <a:solidFill>
          <a:srgbClr val="FFFFFF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/>
          <p:nvPr>
            <p:ph idx="2" type="title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84" name="Google Shape;284;p35"/>
          <p:cNvSpPr txBox="1"/>
          <p:nvPr>
            <p:ph idx="3" type="title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85" name="Google Shape;285;p35"/>
          <p:cNvSpPr txBox="1"/>
          <p:nvPr>
            <p:ph idx="4" type="title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/>
          <p:nvPr>
            <p:ph idx="3" type="title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93" name="Google Shape;293;p36"/>
          <p:cNvSpPr txBox="1"/>
          <p:nvPr>
            <p:ph idx="4" type="title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94" name="Google Shape;294;p36"/>
          <p:cNvSpPr txBox="1"/>
          <p:nvPr>
            <p:ph idx="5" type="title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/>
          <p:nvPr>
            <p:ph idx="2" type="title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0" name="Google Shape;300;p37"/>
          <p:cNvSpPr txBox="1"/>
          <p:nvPr>
            <p:ph idx="3" type="title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01" name="Google Shape;301;p37"/>
          <p:cNvSpPr txBox="1"/>
          <p:nvPr>
            <p:ph idx="4" type="title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02" name="Google Shape;302;p37"/>
          <p:cNvSpPr txBox="1"/>
          <p:nvPr>
            <p:ph idx="5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03" name="Google Shape;303;p37"/>
          <p:cNvSpPr txBox="1"/>
          <p:nvPr>
            <p:ph idx="6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04" name="Google Shape;304;p37"/>
          <p:cNvSpPr txBox="1"/>
          <p:nvPr>
            <p:ph idx="7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. Two Speakers (2)">
  <p:cSld name="TITLE_2_1_1_1_2_3_1">
    <p:bg>
      <p:bgPr>
        <a:solidFill>
          <a:srgbClr val="FFFFFF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/>
          <p:nvPr>
            <p:ph idx="2" type="title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4" name="Google Shape;314;p38"/>
          <p:cNvSpPr txBox="1"/>
          <p:nvPr>
            <p:ph idx="3" type="title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15" name="Google Shape;315;p38"/>
          <p:cNvSpPr txBox="1"/>
          <p:nvPr>
            <p:ph idx="4" type="title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16" name="Google Shape;316;p38"/>
          <p:cNvSpPr txBox="1"/>
          <p:nvPr>
            <p:ph idx="5" type="title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17" name="Google Shape;317;p38"/>
          <p:cNvSpPr txBox="1"/>
          <p:nvPr>
            <p:ph idx="6" type="title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18" name="Google Shape;318;p38"/>
          <p:cNvSpPr txBox="1"/>
          <p:nvPr>
            <p:ph idx="7" type="title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cap="flat" cmpd="sng" w="1905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/>
          <p:nvPr>
            <p:ph idx="2" type="title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29" name="Google Shape;329;p39"/>
          <p:cNvSpPr txBox="1"/>
          <p:nvPr>
            <p:ph idx="3" type="title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0" name="Google Shape;330;p39"/>
          <p:cNvSpPr txBox="1"/>
          <p:nvPr>
            <p:ph idx="4" type="title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1" name="Google Shape;331;p39"/>
          <p:cNvSpPr txBox="1"/>
          <p:nvPr>
            <p:ph idx="5" type="title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32" name="Google Shape;332;p39"/>
          <p:cNvSpPr txBox="1"/>
          <p:nvPr>
            <p:ph idx="6" type="title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3" name="Google Shape;333;p39"/>
          <p:cNvSpPr txBox="1"/>
          <p:nvPr>
            <p:ph idx="7" type="title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34" name="Google Shape;334;p39"/>
          <p:cNvSpPr txBox="1"/>
          <p:nvPr>
            <p:ph idx="8" type="title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35" name="Google Shape;335;p39"/>
          <p:cNvSpPr txBox="1"/>
          <p:nvPr>
            <p:ph idx="9" type="title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36" name="Google Shape;336;p39"/>
          <p:cNvSpPr txBox="1"/>
          <p:nvPr>
            <p:ph idx="13" type="title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FFFFFF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. Three Speakers (2)">
  <p:cSld name="TITLE_2_1_1_1_2_3_2_1">
    <p:bg>
      <p:bgPr>
        <a:solidFill>
          <a:srgbClr val="FFFFFF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/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rotWithShape="0" algn="bl" dir="5400000" dist="17145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/>
          <p:nvPr>
            <p:ph idx="2" type="title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45" name="Google Shape;345;p40"/>
          <p:cNvSpPr txBox="1"/>
          <p:nvPr>
            <p:ph idx="3" type="title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46" name="Google Shape;346;p40"/>
          <p:cNvSpPr txBox="1"/>
          <p:nvPr>
            <p:ph idx="4" type="title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47" name="Google Shape;347;p40"/>
          <p:cNvSpPr txBox="1"/>
          <p:nvPr>
            <p:ph idx="5" type="title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48" name="Google Shape;348;p40"/>
          <p:cNvSpPr txBox="1"/>
          <p:nvPr>
            <p:ph idx="6" type="title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49" name="Google Shape;349;p40"/>
          <p:cNvSpPr txBox="1"/>
          <p:nvPr>
            <p:ph idx="7" type="title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  <p:sp>
        <p:nvSpPr>
          <p:cNvPr id="350" name="Google Shape;350;p40"/>
          <p:cNvSpPr txBox="1"/>
          <p:nvPr>
            <p:ph idx="8" type="title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351" name="Google Shape;351;p40"/>
          <p:cNvSpPr txBox="1"/>
          <p:nvPr>
            <p:ph idx="9" type="title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352" name="Google Shape;352;p40"/>
          <p:cNvSpPr txBox="1"/>
          <p:nvPr>
            <p:ph idx="13" type="title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i="1" sz="1600">
                <a:solidFill>
                  <a:srgbClr val="0096D6"/>
                </a:solidFill>
                <a:latin typeface="Muli"/>
                <a:ea typeface="Muli"/>
                <a:cs typeface="Muli"/>
                <a:sym typeface="Muli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1028700" rotWithShape="0" algn="bl" dir="5400000" dist="228600">
              <a:srgbClr val="000000">
                <a:alpha val="17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5"/>
          <p:cNvSpPr txBox="1"/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. Branded Blank - White">
  <p:cSld name="BLANK_1_3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. Title Slide (2)">
  <p:cSld name="TITLE_2_1_2">
    <p:bg>
      <p:bgPr>
        <a:solidFill>
          <a:srgbClr val="FFFFFF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b="48388" l="0" r="0" t="47973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. Secondary Title Slide (2)">
  <p:cSld name="TITLE_2_1_1_2">
    <p:bg>
      <p:bgPr>
        <a:solidFill>
          <a:srgbClr val="FFFFFF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. Midway Title Slide (2)">
  <p:cSld name="TITLE_2_1_1_1_1">
    <p:bg>
      <p:bgPr>
        <a:solidFill>
          <a:srgbClr val="FFFFFF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/>
          <p:nvPr>
            <p:ph idx="2"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43" name="Google Shape;43;p10"/>
          <p:cNvSpPr txBox="1"/>
          <p:nvPr>
            <p:ph idx="1" type="body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indent="-342900" lvl="8" marL="41148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/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43" Type="http://schemas.openxmlformats.org/officeDocument/2006/relationships/theme" Target="../theme/theme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"/>
              <a:buNone/>
              <a:defRPr sz="33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indent="-317500" lvl="1" marL="9144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indent="-317500" lvl="2" marL="13716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indent="-317500" lvl="3" marL="18288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indent="-317500" lvl="4" marL="22860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indent="-317500" lvl="5" marL="27432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indent="-317500" lvl="6" marL="32004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indent="-317500" lvl="7" marL="36576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indent="-317500" lvl="8" marL="41148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7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9.png"/><Relationship Id="rId4" Type="http://schemas.openxmlformats.org/officeDocument/2006/relationships/hyperlink" Target="https://lab.secondstreet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1050" y="0"/>
            <a:ext cx="9249103" cy="5203696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44"/>
          <p:cNvSpPr txBox="1"/>
          <p:nvPr>
            <p:ph idx="4294967295" type="title"/>
          </p:nvPr>
        </p:nvSpPr>
        <p:spPr>
          <a:xfrm>
            <a:off x="-61062" y="73788"/>
            <a:ext cx="9308700" cy="321900"/>
          </a:xfrm>
          <a:prstGeom prst="rect">
            <a:avLst/>
          </a:prstGeom>
          <a:solidFill>
            <a:srgbClr val="FFFFFF">
              <a:alpha val="88850"/>
            </a:srgbClr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2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</a:t>
            </a:r>
            <a:r>
              <a:rPr lang="en" sz="2800"/>
              <a:t> Sweepstakes (Limit 1)</a:t>
            </a:r>
            <a:endParaRPr sz="2800"/>
          </a:p>
        </p:txBody>
      </p:sp>
      <p:sp>
        <p:nvSpPr>
          <p:cNvPr id="424" name="Google Shape;424;p5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25" name="Google Shape;425;p53"/>
          <p:cNvGraphicFramePr/>
          <p:nvPr/>
        </p:nvGraphicFramePr>
        <p:xfrm>
          <a:off x="864725" y="1205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26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Exclusive advertiser branding on promotion and all materials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20x :30 promotional spots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30x :30 Internet Radio commercials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10x :30 on-air commercials weekly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30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25,000 728×90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Customized thank you page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30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entrants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17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854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37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$2,000 - $4,000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</a:t>
            </a:r>
            <a:r>
              <a:rPr lang="en" sz="2800"/>
              <a:t> Campaign </a:t>
            </a:r>
            <a:r>
              <a:rPr lang="en" sz="2800"/>
              <a:t>Title</a:t>
            </a:r>
            <a:r>
              <a:rPr lang="en" sz="2800"/>
              <a:t> Sponsorship</a:t>
            </a:r>
            <a:r>
              <a:rPr lang="en" sz="2800"/>
              <a:t> (</a:t>
            </a:r>
            <a:r>
              <a:rPr lang="en" sz="2800"/>
              <a:t>Limit 1</a:t>
            </a:r>
            <a:r>
              <a:rPr lang="en" sz="2800"/>
              <a:t>)</a:t>
            </a:r>
            <a:endParaRPr sz="2800"/>
          </a:p>
        </p:txBody>
      </p:sp>
      <p:sp>
        <p:nvSpPr>
          <p:cNvPr id="431" name="Google Shape;431;p54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32" name="Google Shape;432;p54"/>
          <p:cNvGraphicFramePr/>
          <p:nvPr/>
        </p:nvGraphicFramePr>
        <p:xfrm>
          <a:off x="864725" y="9775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431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89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20x :30 promotional spots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30x :30 Internet Radio commercials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10x :30 on-air commercials weekly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09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contest, during submission and voting periods)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09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emails after registration and submission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1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10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9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252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$3,000 - $6,000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33" name="Google Shape;433;p54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5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UGC* Campaign Supporting Sponsorship (3+)</a:t>
            </a:r>
            <a:endParaRPr sz="2800"/>
          </a:p>
        </p:txBody>
      </p:sp>
      <p:sp>
        <p:nvSpPr>
          <p:cNvPr id="439" name="Google Shape;439;p55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0" name="Google Shape;440;p55"/>
          <p:cNvGraphicFramePr/>
          <p:nvPr/>
        </p:nvGraphicFramePr>
        <p:xfrm>
          <a:off x="864725" y="14356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0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10x :30 promotional spots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20x :30 Internet Radio commercials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5x :30 on-air commercials weekly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7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0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796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1" name="Google Shape;441;p55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5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</a:t>
            </a:r>
            <a:r>
              <a:rPr lang="en" sz="2800"/>
              <a:t>UGC* Campaign Title Sponsorship (Limit 1)</a:t>
            </a:r>
            <a:endParaRPr sz="2800"/>
          </a:p>
        </p:txBody>
      </p:sp>
      <p:sp>
        <p:nvSpPr>
          <p:cNvPr id="447" name="Google Shape;447;p5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4+ weeks</a:t>
            </a:r>
            <a:endParaRPr sz="1600"/>
          </a:p>
        </p:txBody>
      </p:sp>
      <p:graphicFrame>
        <p:nvGraphicFramePr>
          <p:cNvPr id="448" name="Google Shape;448;p56"/>
          <p:cNvGraphicFramePr/>
          <p:nvPr/>
        </p:nvGraphicFramePr>
        <p:xfrm>
          <a:off x="864725" y="9797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3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Exclusive logo on all promotional elements for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98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20x :30 promotional spots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30x :30 Internet Radio commercials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10x :30 on-air commercials weekly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15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contest, during submission and voting periods)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948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emails after registration and submission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2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74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51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$3,000 - $6,000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49" name="Google Shape;449;p56"/>
          <p:cNvSpPr txBox="1"/>
          <p:nvPr>
            <p:ph idx="3" type="title"/>
          </p:nvPr>
        </p:nvSpPr>
        <p:spPr>
          <a:xfrm>
            <a:off x="0" y="4837525"/>
            <a:ext cx="9144000" cy="32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*UGC Campaigns include photo, video, mp3, and essay contests.</a:t>
            </a:r>
            <a:endParaRPr sz="12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7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Quizzes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5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Single Quiz (Limit 1)</a:t>
            </a:r>
            <a:endParaRPr sz="2800"/>
          </a:p>
        </p:txBody>
      </p:sp>
      <p:sp>
        <p:nvSpPr>
          <p:cNvPr id="460" name="Google Shape;460;p5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61" name="Google Shape;461;p58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$1,000 -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Quiz Bundle, 3-5 Themed Quizzes (Limit 1)</a:t>
            </a:r>
            <a:endParaRPr sz="2800"/>
          </a:p>
        </p:txBody>
      </p:sp>
      <p:sp>
        <p:nvSpPr>
          <p:cNvPr id="467" name="Google Shape;467;p5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68" name="Google Shape;468;p59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$2,250 - $4,500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</a:t>
            </a:r>
            <a:r>
              <a:rPr lang="en" sz="2800"/>
              <a:t>Single Quiz (Limit 1)</a:t>
            </a:r>
            <a:endParaRPr sz="2800"/>
          </a:p>
        </p:txBody>
      </p:sp>
      <p:sp>
        <p:nvSpPr>
          <p:cNvPr id="474" name="Google Shape;474;p60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1-2 weeks</a:t>
            </a:r>
            <a:endParaRPr sz="1600"/>
          </a:p>
        </p:txBody>
      </p:sp>
      <p:graphicFrame>
        <p:nvGraphicFramePr>
          <p:cNvPr id="475" name="Google Shape;475;p60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1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Quiz Bundle, 3-5 Themed Quizzes (Limit 1)</a:t>
            </a:r>
            <a:endParaRPr sz="2800"/>
          </a:p>
        </p:txBody>
      </p:sp>
      <p:sp>
        <p:nvSpPr>
          <p:cNvPr id="481" name="Google Shape;481;p61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4-6 weeks</a:t>
            </a:r>
            <a:endParaRPr sz="1600"/>
          </a:p>
        </p:txBody>
      </p:sp>
      <p:graphicFrame>
        <p:nvGraphicFramePr>
          <p:cNvPr id="482" name="Google Shape;482;p61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Advertiser’s products and services incorporated into quiz questions and outcomes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to Promotional Database of 30,000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Targeted Online Banner Ads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6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Facebook and Twitter Posts During Quiz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Promoted in Article/Column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Linked from Related Content on Your 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4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Results Posted on Talent’s Social Media Accounts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$3,375 - $6,750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5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1" name="Google Shape;371;p45"/>
          <p:cNvSpPr txBox="1"/>
          <p:nvPr>
            <p:ph idx="1" type="body"/>
          </p:nvPr>
        </p:nvSpPr>
        <p:spPr>
          <a:xfrm>
            <a:off x="265950" y="1589425"/>
            <a:ext cx="8612100" cy="29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this deck, you will find a variety of customizable sales packages that you can bring to advertisers when you are selling online promotions.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Each sales package you create should contain both online and traditional media elements. We have divided each package into a media campaign, a digital campaign, an email campaign, and a social campaign to make these distinctions.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This document has been created using </a:t>
            </a:r>
            <a:r>
              <a:rPr b="1" lang="en"/>
              <a:t>suggestions for a mid-size market</a:t>
            </a:r>
            <a:r>
              <a:rPr lang="en"/>
              <a:t>. These are baseline packages for you to customize, so feel free to add or subtract elements based on what your company can provide.</a:t>
            </a:r>
            <a:endParaRPr/>
          </a:p>
        </p:txBody>
      </p:sp>
      <p:sp>
        <p:nvSpPr>
          <p:cNvPr id="372" name="Google Shape;372;p45"/>
          <p:cNvSpPr txBox="1"/>
          <p:nvPr>
            <p:ph idx="4294967295" type="title"/>
          </p:nvPr>
        </p:nvSpPr>
        <p:spPr>
          <a:xfrm>
            <a:off x="-49050" y="1159375"/>
            <a:ext cx="9242100" cy="3219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600">
                <a:solidFill>
                  <a:srgbClr val="F1C232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600">
              <a:solidFill>
                <a:srgbClr val="F1C232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63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493" name="Google Shape;493;p63"/>
          <p:cNvSpPr txBox="1"/>
          <p:nvPr/>
        </p:nvSpPr>
        <p:spPr>
          <a:xfrm>
            <a:off x="551025" y="3941050"/>
            <a:ext cx="17541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Group Image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4" name="Google Shape;494;p63"/>
          <p:cNvSpPr txBox="1"/>
          <p:nvPr/>
        </p:nvSpPr>
        <p:spPr>
          <a:xfrm>
            <a:off x="4734600" y="3941050"/>
            <a:ext cx="1939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image – 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5" name="Google Shape;495;p63"/>
          <p:cNvSpPr txBox="1"/>
          <p:nvPr/>
        </p:nvSpPr>
        <p:spPr>
          <a:xfrm>
            <a:off x="2651000" y="3941050"/>
            <a:ext cx="17988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Category Ad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728px x 90px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496" name="Google Shape;496;p63"/>
          <p:cNvSpPr txBox="1"/>
          <p:nvPr/>
        </p:nvSpPr>
        <p:spPr>
          <a:xfrm>
            <a:off x="6635463" y="3941049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video – 600px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497" name="Google Shape;49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Voting Package</a:t>
            </a:r>
            <a:endParaRPr sz="2800"/>
          </a:p>
        </p:txBody>
      </p:sp>
      <p:sp>
        <p:nvSpPr>
          <p:cNvPr id="506" name="Google Shape;506;p64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07" name="Google Shape;507;p64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radio.com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6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Basic Winners’ Package</a:t>
            </a:r>
            <a:endParaRPr sz="2800"/>
          </a:p>
        </p:txBody>
      </p:sp>
      <p:graphicFrame>
        <p:nvGraphicFramePr>
          <p:cNvPr id="513" name="Google Shape;513;p65"/>
          <p:cNvGraphicFramePr/>
          <p:nvPr/>
        </p:nvGraphicFramePr>
        <p:xfrm>
          <a:off x="864725" y="18067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“Thank you” ad with 20,000 ROS impressions on radio.com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6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Voting Package</a:t>
            </a:r>
            <a:endParaRPr sz="2800"/>
          </a:p>
        </p:txBody>
      </p:sp>
      <p:sp>
        <p:nvSpPr>
          <p:cNvPr id="519" name="Google Shape;519;p6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20" name="Google Shape;520;p66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radio.com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 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7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Standard Winners’ Package</a:t>
            </a:r>
            <a:endParaRPr sz="2800"/>
          </a:p>
        </p:txBody>
      </p:sp>
      <p:graphicFrame>
        <p:nvGraphicFramePr>
          <p:cNvPr id="526" name="Google Shape;526;p67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“Thank You”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“Thank You” 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“Thank you” ad with 20,000 ROS impressions on radio.com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6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Voting Package</a:t>
            </a:r>
            <a:endParaRPr sz="2800"/>
          </a:p>
        </p:txBody>
      </p:sp>
      <p:sp>
        <p:nvSpPr>
          <p:cNvPr id="532" name="Google Shape;532;p6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33" name="Google Shape;533;p68"/>
          <p:cNvGraphicFramePr/>
          <p:nvPr/>
        </p:nvGraphicFramePr>
        <p:xfrm>
          <a:off x="864738" y="10197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100x :30 “Vote for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radio.com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“Nominate your favorites” email sent 1x per week (4 total) to our promotional database that includes: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Ballot Premier Winners’ Package</a:t>
            </a:r>
            <a:endParaRPr sz="2800"/>
          </a:p>
        </p:txBody>
      </p:sp>
      <p:graphicFrame>
        <p:nvGraphicFramePr>
          <p:cNvPr id="539" name="Google Shape;539;p69"/>
          <p:cNvGraphicFramePr/>
          <p:nvPr/>
        </p:nvGraphicFramePr>
        <p:xfrm>
          <a:off x="864738" y="12913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“Thank You”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100x :30 “Thank You”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radio.com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Winners’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70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Citywide </a:t>
            </a:r>
            <a:r>
              <a:rPr lang="en"/>
              <a:t>Ballots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71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550" name="Google Shape;550;p71"/>
          <p:cNvSpPr txBox="1"/>
          <p:nvPr/>
        </p:nvSpPr>
        <p:spPr>
          <a:xfrm>
            <a:off x="551025" y="3941050"/>
            <a:ext cx="17541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Group Image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51" name="Google Shape;551;p71"/>
          <p:cNvSpPr txBox="1"/>
          <p:nvPr/>
        </p:nvSpPr>
        <p:spPr>
          <a:xfrm>
            <a:off x="4734600" y="3941050"/>
            <a:ext cx="1939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image – 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52" name="Google Shape;552;p71"/>
          <p:cNvSpPr txBox="1"/>
          <p:nvPr/>
        </p:nvSpPr>
        <p:spPr>
          <a:xfrm>
            <a:off x="2651000" y="3941050"/>
            <a:ext cx="17988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Category Ad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728px x 90px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553" name="Google Shape;553;p71"/>
          <p:cNvSpPr txBox="1"/>
          <p:nvPr/>
        </p:nvSpPr>
        <p:spPr>
          <a:xfrm>
            <a:off x="6635463" y="3941049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video – 600px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554" name="Google Shape;554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Google Shape;557;p7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72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</a:t>
            </a:r>
            <a:r>
              <a:rPr lang="en" sz="2800"/>
              <a:t>Ballot Basic Nomination Package</a:t>
            </a:r>
            <a:endParaRPr sz="2800"/>
          </a:p>
        </p:txBody>
      </p:sp>
      <p:sp>
        <p:nvSpPr>
          <p:cNvPr id="563" name="Google Shape;563;p72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64" name="Google Shape;564;p72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“Nominate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“Nominate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radio.com during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10% SOV on Ballot Page during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6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78" name="Google Shape;378;p46"/>
          <p:cNvSpPr txBox="1"/>
          <p:nvPr/>
        </p:nvSpPr>
        <p:spPr>
          <a:xfrm>
            <a:off x="773550" y="1483950"/>
            <a:ext cx="7596900" cy="23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Contests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…………………………………………………………………….. Slide 4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Quizzes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……………………………………………………………….……. Slide 14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Ballots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…………………………………………………………………...…. Slide 19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Citywide Ballots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………………………………………………...….. Slide 27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Advertiser Ballots</a:t>
            </a:r>
            <a:r>
              <a:rPr lang="en" sz="2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……………..……………………………...…... Slide 38</a:t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Voting Package</a:t>
            </a:r>
            <a:endParaRPr sz="2800"/>
          </a:p>
        </p:txBody>
      </p:sp>
      <p:graphicFrame>
        <p:nvGraphicFramePr>
          <p:cNvPr id="570" name="Google Shape;570;p73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15,000 Impressions on radio.com during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571" name="Google Shape;571;p7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74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Basic Winners’ Package</a:t>
            </a:r>
            <a:endParaRPr sz="2800"/>
          </a:p>
        </p:txBody>
      </p:sp>
      <p:graphicFrame>
        <p:nvGraphicFramePr>
          <p:cNvPr id="577" name="Google Shape;577;p74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“Thank You”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“Thank You” 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“Thank you” ad with 20,000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Winner’s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$750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75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Nomination Package</a:t>
            </a:r>
            <a:endParaRPr sz="2800"/>
          </a:p>
        </p:txBody>
      </p:sp>
      <p:sp>
        <p:nvSpPr>
          <p:cNvPr id="583" name="Google Shape;583;p75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584" name="Google Shape;584;p75"/>
          <p:cNvGraphicFramePr/>
          <p:nvPr/>
        </p:nvGraphicFramePr>
        <p:xfrm>
          <a:off x="864738" y="1680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“Nominate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“Nominate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nomination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nomination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Sliding billboard or wallpaper position on newspaper.com during the nomination phase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$800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76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Voting Package</a:t>
            </a:r>
            <a:endParaRPr sz="2800"/>
          </a:p>
        </p:txBody>
      </p:sp>
      <p:graphicFrame>
        <p:nvGraphicFramePr>
          <p:cNvPr id="590" name="Google Shape;590;p76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91" name="Google Shape;591;p76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7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Standard Winners’ Package</a:t>
            </a:r>
            <a:endParaRPr sz="2800"/>
          </a:p>
        </p:txBody>
      </p:sp>
      <p:graphicFrame>
        <p:nvGraphicFramePr>
          <p:cNvPr id="597" name="Google Shape;597;p77"/>
          <p:cNvGraphicFramePr/>
          <p:nvPr/>
        </p:nvGraphicFramePr>
        <p:xfrm>
          <a:off x="864725" y="179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“Thank You”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“Thank You” 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Winner’s ballot page above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the best in your sub-category)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$1,500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7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Nomination Package (8 available)</a:t>
            </a:r>
            <a:endParaRPr sz="2800"/>
          </a:p>
        </p:txBody>
      </p:sp>
      <p:sp>
        <p:nvSpPr>
          <p:cNvPr id="603" name="Google Shape;603;p7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04" name="Google Shape;604;p78"/>
          <p:cNvGraphicFramePr/>
          <p:nvPr/>
        </p:nvGraphicFramePr>
        <p:xfrm>
          <a:off x="864738" y="12798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“Nominate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100x :30 “Nominate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12% SOV on the nomination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Sliding billboard or wallpaper position on newspaper.com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nomination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7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Voting Package (8 available)</a:t>
            </a:r>
            <a:endParaRPr sz="2800"/>
          </a:p>
        </p:txBody>
      </p:sp>
      <p:graphicFrame>
        <p:nvGraphicFramePr>
          <p:cNvPr id="610" name="Google Shape;610;p79"/>
          <p:cNvGraphicFramePr/>
          <p:nvPr/>
        </p:nvGraphicFramePr>
        <p:xfrm>
          <a:off x="864725" y="11393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“Vote for Me”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100x :30 “Vote for Me”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25%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12% SOV on the voting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20% SOV above your relevant voting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voting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Co-branded “Nominate your favorites” email sent 1x per week (4 total) to our promotional database that includes: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$2,500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611" name="Google Shape;611;p7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8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Citywide Ballot Premier Winners’ Package (8 available)</a:t>
            </a:r>
            <a:endParaRPr sz="2800"/>
          </a:p>
        </p:txBody>
      </p:sp>
      <p:graphicFrame>
        <p:nvGraphicFramePr>
          <p:cNvPr id="617" name="Google Shape;617;p80"/>
          <p:cNvGraphicFramePr/>
          <p:nvPr/>
        </p:nvGraphicFramePr>
        <p:xfrm>
          <a:off x="864738" y="1496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“Thank You”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100x :30 “Thank You”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radio.com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50% SOV on the winners’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 100% SOV on the winner’s ballot page above your winning category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Winners’ window cling and certificate or plaque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Winners’ Page (to be left up for one year claiming you as the best in your category)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Video, 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81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Advertiser</a:t>
            </a:r>
            <a:r>
              <a:rPr lang="en"/>
              <a:t> Ballots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82"/>
          <p:cNvSpPr txBox="1"/>
          <p:nvPr>
            <p:ph idx="2"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Recommended Upload Image Sizes for Ballots</a:t>
            </a:r>
            <a:endParaRPr/>
          </a:p>
        </p:txBody>
      </p:sp>
      <p:sp>
        <p:nvSpPr>
          <p:cNvPr id="628" name="Google Shape;628;p82"/>
          <p:cNvSpPr txBox="1"/>
          <p:nvPr/>
        </p:nvSpPr>
        <p:spPr>
          <a:xfrm>
            <a:off x="551025" y="3941050"/>
            <a:ext cx="17541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Group Image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29" name="Google Shape;629;p82"/>
          <p:cNvSpPr txBox="1"/>
          <p:nvPr/>
        </p:nvSpPr>
        <p:spPr>
          <a:xfrm>
            <a:off x="4734600" y="3941050"/>
            <a:ext cx="19392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image – 800px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30" name="Google Shape;630;p82"/>
          <p:cNvSpPr txBox="1"/>
          <p:nvPr/>
        </p:nvSpPr>
        <p:spPr>
          <a:xfrm>
            <a:off x="2651000" y="3941050"/>
            <a:ext cx="17988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Category Ad – 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728px x 90px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631" name="Google Shape;631;p82"/>
          <p:cNvSpPr txBox="1"/>
          <p:nvPr/>
        </p:nvSpPr>
        <p:spPr>
          <a:xfrm>
            <a:off x="6635463" y="3941049"/>
            <a:ext cx="2345400" cy="3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Enhanced Listing video – 600px x 450px</a:t>
            </a:r>
            <a:endParaRPr sz="120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632" name="Google Shape;632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525" y="1804075"/>
            <a:ext cx="1939106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19181" y="1841982"/>
            <a:ext cx="1862444" cy="190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2975" y="1854246"/>
            <a:ext cx="1862450" cy="1894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5" name="Google Shape;635;p8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76944" y="1854249"/>
            <a:ext cx="1862450" cy="19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7"/>
          <p:cNvSpPr txBox="1"/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Contests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83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Advertiser Ballot </a:t>
            </a:r>
            <a:r>
              <a:rPr lang="en" sz="2800"/>
              <a:t>Package</a:t>
            </a:r>
            <a:endParaRPr sz="2800"/>
          </a:p>
        </p:txBody>
      </p:sp>
      <p:sp>
        <p:nvSpPr>
          <p:cNvPr id="641" name="Google Shape;641;p83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4 weeks</a:t>
            </a:r>
            <a:endParaRPr sz="1600"/>
          </a:p>
        </p:txBody>
      </p:sp>
      <p:graphicFrame>
        <p:nvGraphicFramePr>
          <p:cNvPr id="642" name="Google Shape;642;p83"/>
          <p:cNvGraphicFramePr/>
          <p:nvPr/>
        </p:nvGraphicFramePr>
        <p:xfrm>
          <a:off x="864725" y="8875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75x :30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100x :30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Takeover of the ballot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300x250 digital ad with 50,000 ROS impressions on radio.com 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728x90 digital ad within the ballot voting page on every category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Enhanced listing on the ballot for your products or services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Picture or logo, social “follow me” buttons, link to website, interactive map, 100 word description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Survey questions (3 max) on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for your business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products or services incorporated into the ballot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sent 1x per week to our promotional database that includes: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Brought to you by message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Your logo and/or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1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○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Link to your website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6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*</a:t>
                      </a:r>
                      <a:r>
                        <a:rPr i="1"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  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(1) Boosted Facebook post during the voting phase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0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Investment: $5,000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7" name="Google Shape;647;p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3700" y="-50925"/>
            <a:ext cx="9259371" cy="5209473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84"/>
          <p:cNvSpPr txBox="1"/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promotions, 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649" name="Google Shape;649;p84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  <a:effectLst>
            <a:outerShdw blurRad="271463" rotWithShape="0" algn="bl" dir="5400000" dist="95250">
              <a:srgbClr val="000000">
                <a:alpha val="29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50" name="Google Shape;650;p84"/>
          <p:cNvSpPr txBox="1"/>
          <p:nvPr/>
        </p:nvSpPr>
        <p:spPr>
          <a:xfrm>
            <a:off x="-61062" y="73788"/>
            <a:ext cx="9308700" cy="321900"/>
          </a:xfrm>
          <a:prstGeom prst="rect">
            <a:avLst/>
          </a:prstGeom>
          <a:solidFill>
            <a:srgbClr val="FFFFFF">
              <a:alpha val="8885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Want to Edit?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– Simply click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“File”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then 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“Make a copy…”</a:t>
            </a:r>
            <a:r>
              <a:rPr lang="en" sz="1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 to create your own editable version. </a:t>
            </a:r>
            <a:endParaRPr sz="12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8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Title Sponsorship (Limit 1)</a:t>
            </a:r>
            <a:endParaRPr sz="2800"/>
          </a:p>
        </p:txBody>
      </p:sp>
      <p:sp>
        <p:nvSpPr>
          <p:cNvPr id="389" name="Google Shape;389;p48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0" name="Google Shape;390;p48"/>
          <p:cNvGraphicFramePr/>
          <p:nvPr/>
        </p:nvGraphicFramePr>
        <p:xfrm>
          <a:off x="864725" y="92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21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6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55x :30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90x :30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20x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6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Pencil Pushdown (twice during the week before the contest launches)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6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21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42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84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$10,000 - $20,000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9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Season-Long Pick’Em Supporting Sponsorship (5+)</a:t>
            </a:r>
            <a:endParaRPr sz="2800"/>
          </a:p>
        </p:txBody>
      </p:sp>
      <p:sp>
        <p:nvSpPr>
          <p:cNvPr id="396" name="Google Shape;396;p49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3+ months</a:t>
            </a:r>
            <a:endParaRPr sz="1600"/>
          </a:p>
        </p:txBody>
      </p:sp>
      <p:graphicFrame>
        <p:nvGraphicFramePr>
          <p:cNvPr id="397" name="Google Shape;397;p49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66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25x :30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10x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3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$2,000 - $4,000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0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</a:t>
            </a:r>
            <a:r>
              <a:rPr lang="en" sz="2800"/>
              <a:t> Pick’Em Title Sponsorship (Limit 1)</a:t>
            </a:r>
            <a:endParaRPr sz="2800"/>
          </a:p>
        </p:txBody>
      </p:sp>
      <p:sp>
        <p:nvSpPr>
          <p:cNvPr id="403" name="Google Shape;403;p50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04" name="Google Shape;404;p50"/>
          <p:cNvGraphicFramePr/>
          <p:nvPr/>
        </p:nvGraphicFramePr>
        <p:xfrm>
          <a:off x="864738" y="958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36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19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60x :30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25x :30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20x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52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in contest header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728×90 &amp; 300×250 served together (100% share of voice)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Shared Pencil Pushdown (4 times during the tournament)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25,000 300×250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21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coupon or offer: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Daily news &amp; breaking news emails to combined database of 115,000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Emails to contest players prior to each round (6 total)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63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316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Logo inclusion on promotional Facebook cover photo, contest app index page graphic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63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$5,000 - $10,000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1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Game/Tournament </a:t>
            </a:r>
            <a:r>
              <a:rPr lang="en" sz="2800"/>
              <a:t>Pick’Em Supporting Sponsorship (5+)</a:t>
            </a:r>
            <a:endParaRPr sz="2800"/>
          </a:p>
        </p:txBody>
      </p:sp>
      <p:sp>
        <p:nvSpPr>
          <p:cNvPr id="410" name="Google Shape;410;p51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1" name="Google Shape;411;p51"/>
          <p:cNvGraphicFramePr/>
          <p:nvPr/>
        </p:nvGraphicFramePr>
        <p:xfrm>
          <a:off x="864725" y="13360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1661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VIP Picker– pick alongside Sports staff &amp; a local sports celebrity each round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5105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25x :30 promotional spots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45x :30 Internet Radio commercials each week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10x :30 on-air commercials each week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Contest page 300×250 ad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Inclusion in online coupon page linked to from the contest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35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registered entrants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[# of weeks contest is running] weekly emails to contest players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61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$1,000 - $2,000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2"/>
          <p:cNvSpPr txBox="1"/>
          <p:nvPr>
            <p:ph idx="2" type="title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Sponsored Sweepstakes</a:t>
            </a:r>
            <a:r>
              <a:rPr lang="en" sz="2800"/>
              <a:t> (Limit 1)</a:t>
            </a:r>
            <a:endParaRPr sz="2800"/>
          </a:p>
        </p:txBody>
      </p:sp>
      <p:sp>
        <p:nvSpPr>
          <p:cNvPr id="417" name="Google Shape;417;p52"/>
          <p:cNvSpPr txBox="1"/>
          <p:nvPr>
            <p:ph idx="3" type="title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Campaign runs 1-3 weeks</a:t>
            </a:r>
            <a:endParaRPr sz="1600"/>
          </a:p>
        </p:txBody>
      </p:sp>
      <p:graphicFrame>
        <p:nvGraphicFramePr>
          <p:cNvPr id="418" name="Google Shape;418;p52"/>
          <p:cNvGraphicFramePr/>
          <p:nvPr/>
        </p:nvGraphicFramePr>
        <p:xfrm>
          <a:off x="864725" y="1179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{831D254C-3C28-4988-87CB-2083E9A02337}</a:tableStyleId>
              </a:tblPr>
              <a:tblGrid>
                <a:gridCol w="7414525"/>
              </a:tblGrid>
              <a:tr h="39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Radio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20x :30 promotional spots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Minimum of 30x :30 Internet Radio commercials weekly (M-F 6a-7p, Sa-Su 8a-4p)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10x :30 on-air commercials weekly (M-F 6a-7p)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48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Digital Campaign including: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25,000 728×90 ROS impressions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Customized thank you page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86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Campaign including logo: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Invitation email to promotional database of 80,000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Thank you email to all entrants with coupon or offer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0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Email opt-in on the registration page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95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Optional Facebook Like Box on the registration page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295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"/>
                          <a:ea typeface="Oswald"/>
                          <a:cs typeface="Oswald"/>
                          <a:sym typeface="Oswald"/>
                        </a:rPr>
                        <a:t>Mentions on Facebook &amp; Twitter at least once a week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912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30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"/>
                          <a:ea typeface="Oswald"/>
                          <a:cs typeface="Oswald"/>
                          <a:sym typeface="Oswald"/>
                        </a:rPr>
                        <a:t>Investment for a mid-size market: $1,500 - $3,000</a:t>
                      </a:r>
                      <a:endParaRPr sz="1200">
                        <a:latin typeface="Oswald"/>
                        <a:ea typeface="Oswald"/>
                        <a:cs typeface="Oswald"/>
                        <a:sym typeface="Oswald"/>
                      </a:endParaRPr>
                    </a:p>
                  </a:txBody>
                  <a:tcPr marT="36575" marB="9125" marR="91425" marL="91425">
                    <a:lnL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B7B7B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