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Roboto"/>
      <p:regular r:id="rId8"/>
      <p:bold r:id="rId9"/>
      <p:italic r:id="rId10"/>
      <p:boldItalic r:id="rId11"/>
    </p:embeddedFont>
    <p:embeddedFont>
      <p:font typeface="Oswald Regular"/>
      <p:regular r:id="rId12"/>
      <p:bold r:id="rId13"/>
    </p:embeddedFont>
    <p:embeddedFont>
      <p:font typeface="Oswald"/>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oboto-boldItalic.fntdata"/><Relationship Id="rId10" Type="http://schemas.openxmlformats.org/officeDocument/2006/relationships/font" Target="fonts/Roboto-italic.fntdata"/><Relationship Id="rId13" Type="http://schemas.openxmlformats.org/officeDocument/2006/relationships/font" Target="fonts/OswaldRegular-bold.fntdata"/><Relationship Id="rId12" Type="http://schemas.openxmlformats.org/officeDocument/2006/relationships/font" Target="fonts/OswaldRegular-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oboto-bold.fntdata"/><Relationship Id="rId15" Type="http://schemas.openxmlformats.org/officeDocument/2006/relationships/font" Target="fonts/Oswald-bold.fntdata"/><Relationship Id="rId14"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68: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Test Your Home Buying IQ Quiz </a:t>
            </a:r>
            <a:r>
              <a:rPr lang="en"/>
              <a:t>- Newspaper</a:t>
            </a:r>
            <a:endParaRPr/>
          </a:p>
          <a:p>
            <a:pPr indent="0" lvl="0" marL="0" rtl="0" algn="l">
              <a:lnSpc>
                <a:spcPct val="115000"/>
              </a:lnSpc>
              <a:spcBef>
                <a:spcPts val="0"/>
              </a:spcBef>
              <a:spcAft>
                <a:spcPts val="0"/>
              </a:spcAft>
              <a:buNone/>
            </a:pPr>
            <a:r>
              <a:t/>
            </a:r>
            <a:endParaRPr/>
          </a:p>
          <a:p>
            <a:pPr indent="0" lvl="0" marL="114300" marR="114300" rtl="0" algn="l">
              <a:lnSpc>
                <a:spcPct val="142857"/>
              </a:lnSpc>
              <a:spcBef>
                <a:spcPts val="500"/>
              </a:spcBef>
              <a:spcAft>
                <a:spcPts val="0"/>
              </a:spcAft>
              <a:buClr>
                <a:schemeClr val="dk1"/>
              </a:buClr>
              <a:buSzPts val="1100"/>
              <a:buFont typeface="Arial"/>
              <a:buNone/>
            </a:pPr>
            <a:r>
              <a:rPr lang="en" sz="1050">
                <a:solidFill>
                  <a:srgbClr val="3C4043"/>
                </a:solidFill>
                <a:highlight>
                  <a:srgbClr val="FFFFFF"/>
                </a:highlight>
                <a:latin typeface="Roboto"/>
                <a:ea typeface="Roboto"/>
                <a:cs typeface="Roboto"/>
                <a:sym typeface="Roboto"/>
              </a:rPr>
              <a:t>$5,000, $7,500, $10,000</a:t>
            </a:r>
            <a:endParaRPr sz="1050">
              <a:solidFill>
                <a:srgbClr val="3C4043"/>
              </a:solidFill>
              <a:highlight>
                <a:srgbClr val="FFFFFF"/>
              </a:highlight>
              <a:latin typeface="Roboto"/>
              <a:ea typeface="Roboto"/>
              <a:cs typeface="Roboto"/>
              <a:sym typeface="Roboto"/>
            </a:endParaRPr>
          </a:p>
          <a:p>
            <a:pPr indent="0" lvl="0" marL="114300" marR="114300" rtl="0" algn="l">
              <a:lnSpc>
                <a:spcPct val="115000"/>
              </a:lnSpc>
              <a:spcBef>
                <a:spcPts val="500"/>
              </a:spcBef>
              <a:spcAft>
                <a:spcPts val="0"/>
              </a:spcAft>
              <a:buClr>
                <a:schemeClr val="dk1"/>
              </a:buClr>
              <a:buSzPts val="1100"/>
              <a:buFont typeface="Arial"/>
              <a:buNone/>
            </a:pPr>
            <a:r>
              <a:t/>
            </a:r>
            <a:endParaRPr sz="1000">
              <a:solidFill>
                <a:schemeClr val="dk1"/>
              </a:solidFill>
              <a:highlight>
                <a:srgbClr val="FFFFFF"/>
              </a:highlight>
              <a:latin typeface="Roboto"/>
              <a:ea typeface="Roboto"/>
              <a:cs typeface="Roboto"/>
              <a:sym typeface="Roboto"/>
            </a:endParaRPr>
          </a:p>
          <a:p>
            <a:pPr indent="0" lvl="0" marL="0" rtl="0" algn="l">
              <a:lnSpc>
                <a:spcPct val="115000"/>
              </a:lnSpc>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177150" y="1859725"/>
            <a:ext cx="7353000" cy="79653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Test Your Home Buying IQ Quiz</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000">
                <a:solidFill>
                  <a:schemeClr val="dk1"/>
                </a:solidFill>
                <a:latin typeface="Muli"/>
                <a:ea typeface="Muli"/>
                <a:cs typeface="Muli"/>
                <a:sym typeface="Muli"/>
              </a:rPr>
              <a:t>Generate leads with this 12-week multimedia campaign including print and digital ads, an educational and lead-generating quiz,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Test Your Home Buying IQ Quiz</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newspaper.com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newspaper.com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Extra chance options offered: </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Watching a 30 second commercial video </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Opting-in to email database</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Answering custom lead-gen questions</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Sharing with friends via custom link </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ad (for your business) to run once per week for 12 weeks (12 times)</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contest promotional ad to run once every other  week for 12 weeks (6  times) </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b="1"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www.newspaperurl.com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0" l="0" r="0" t="9673"/>
          <a:stretch/>
        </p:blipFill>
        <p:spPr>
          <a:xfrm>
            <a:off x="242225" y="304150"/>
            <a:ext cx="7287950" cy="1555575"/>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Newspaper</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