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10058400" cx="7772400"/>
  <p:notesSz cx="6858000" cy="9144000"/>
  <p:embeddedFontLst>
    <p:embeddedFont>
      <p:font typeface="Oswald Regular"/>
      <p:regular r:id="rId8"/>
      <p:bold r:id="rId9"/>
    </p:embeddedFont>
    <p:embeddedFont>
      <p:font typeface="Oswald"/>
      <p:regular r:id="rId10"/>
      <p:bold r:id="rId1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Oswald-bold.fntdata"/><Relationship Id="rId10" Type="http://schemas.openxmlformats.org/officeDocument/2006/relationships/font" Target="fonts/Oswald-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OswaldRegular-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OswaldRegular-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g478653dead_4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3" name="Google Shape;53;g478653dead_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5f4cd6c1f9_1_74: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5f4cd6c1f9_1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chemeClr val="dk1"/>
                </a:solidFill>
              </a:rPr>
              <a:t>Test Your Home Buying IQ Quiz </a:t>
            </a:r>
            <a:r>
              <a:rPr lang="en"/>
              <a:t> - TV</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sp>
        <p:nvSpPr>
          <p:cNvPr id="11" name="Google Shape;11;p2"/>
          <p:cNvSpPr txBox="1"/>
          <p:nvPr>
            <p:ph type="ctrTitle"/>
          </p:nvPr>
        </p:nvSpPr>
        <p:spPr>
          <a:xfrm>
            <a:off x="264952" y="1456058"/>
            <a:ext cx="7242600" cy="4014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2" name="Google Shape;12;p2"/>
          <p:cNvSpPr txBox="1"/>
          <p:nvPr>
            <p:ph idx="1" type="subTitle"/>
          </p:nvPr>
        </p:nvSpPr>
        <p:spPr>
          <a:xfrm>
            <a:off x="264945" y="5542289"/>
            <a:ext cx="7242600" cy="1550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5" name="Shape 45"/>
        <p:cNvGrpSpPr/>
        <p:nvPr/>
      </p:nvGrpSpPr>
      <p:grpSpPr>
        <a:xfrm>
          <a:off x="0" y="0"/>
          <a:ext cx="0" cy="0"/>
          <a:chOff x="0" y="0"/>
          <a:chExt cx="0" cy="0"/>
        </a:xfrm>
      </p:grpSpPr>
      <p:sp>
        <p:nvSpPr>
          <p:cNvPr id="46" name="Google Shape;46;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p:nvPr>
            <p:ph idx="1" type="body"/>
          </p:nvPr>
        </p:nvSpPr>
        <p:spPr>
          <a:xfrm>
            <a:off x="264945" y="6164351"/>
            <a:ext cx="7242600" cy="2543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8" name="Google Shape;48;p1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1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 name="Shape 14"/>
        <p:cNvGrpSpPr/>
        <p:nvPr/>
      </p:nvGrpSpPr>
      <p:grpSpPr>
        <a:xfrm>
          <a:off x="0" y="0"/>
          <a:ext cx="0" cy="0"/>
          <a:chOff x="0" y="0"/>
          <a:chExt cx="0" cy="0"/>
        </a:xfrm>
      </p:grpSpPr>
      <p:sp>
        <p:nvSpPr>
          <p:cNvPr id="15" name="Google Shape;15;p3"/>
          <p:cNvSpPr txBox="1"/>
          <p:nvPr>
            <p:ph type="title"/>
          </p:nvPr>
        </p:nvSpPr>
        <p:spPr>
          <a:xfrm>
            <a:off x="264945" y="4206107"/>
            <a:ext cx="7242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6" name="Google Shape;16;p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9" name="Google Shape;19;p4"/>
          <p:cNvSpPr txBox="1"/>
          <p:nvPr>
            <p:ph idx="1" type="body"/>
          </p:nvPr>
        </p:nvSpPr>
        <p:spPr>
          <a:xfrm>
            <a:off x="264945" y="2253729"/>
            <a:ext cx="7242600" cy="6681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0" name="Google Shape;20;p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3" name="Google Shape;23;p5"/>
          <p:cNvSpPr txBox="1"/>
          <p:nvPr>
            <p:ph idx="1" type="body"/>
          </p:nvPr>
        </p:nvSpPr>
        <p:spPr>
          <a:xfrm>
            <a:off x="264945"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2" type="body"/>
          </p:nvPr>
        </p:nvSpPr>
        <p:spPr>
          <a:xfrm>
            <a:off x="4107540"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8" name="Google Shape;28;p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264945" y="1086507"/>
            <a:ext cx="23868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264945" y="2717440"/>
            <a:ext cx="2386800" cy="6217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3" name="Shape 33"/>
        <p:cNvGrpSpPr/>
        <p:nvPr/>
      </p:nvGrpSpPr>
      <p:grpSpPr>
        <a:xfrm>
          <a:off x="0" y="0"/>
          <a:ext cx="0" cy="0"/>
          <a:chOff x="0" y="0"/>
          <a:chExt cx="0" cy="0"/>
        </a:xfrm>
      </p:grpSpPr>
      <p:sp>
        <p:nvSpPr>
          <p:cNvPr id="34" name="Google Shape;34;p8"/>
          <p:cNvSpPr txBox="1"/>
          <p:nvPr>
            <p:ph type="title"/>
          </p:nvPr>
        </p:nvSpPr>
        <p:spPr>
          <a:xfrm>
            <a:off x="416713" y="880293"/>
            <a:ext cx="54126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5" name="Google Shape;35;p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9"/>
          <p:cNvSpPr txBox="1"/>
          <p:nvPr>
            <p:ph type="title"/>
          </p:nvPr>
        </p:nvSpPr>
        <p:spPr>
          <a:xfrm>
            <a:off x="225675" y="2411542"/>
            <a:ext cx="34383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9" name="Google Shape;39;p9"/>
          <p:cNvSpPr txBox="1"/>
          <p:nvPr>
            <p:ph idx="1" type="subTitle"/>
          </p:nvPr>
        </p:nvSpPr>
        <p:spPr>
          <a:xfrm>
            <a:off x="225675" y="5481569"/>
            <a:ext cx="34383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0" name="Google Shape;40;p9"/>
          <p:cNvSpPr txBox="1"/>
          <p:nvPr>
            <p:ph idx="2" type="body"/>
          </p:nvPr>
        </p:nvSpPr>
        <p:spPr>
          <a:xfrm>
            <a:off x="4198575" y="1415969"/>
            <a:ext cx="3261300" cy="7226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1" name="Google Shape;41;p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2" name="Shape 42"/>
        <p:cNvGrpSpPr/>
        <p:nvPr/>
      </p:nvGrpSpPr>
      <p:grpSpPr>
        <a:xfrm>
          <a:off x="0" y="0"/>
          <a:ext cx="0" cy="0"/>
          <a:chOff x="0" y="0"/>
          <a:chExt cx="0" cy="0"/>
        </a:xfrm>
      </p:grpSpPr>
      <p:sp>
        <p:nvSpPr>
          <p:cNvPr id="43" name="Google Shape;43;p10"/>
          <p:cNvSpPr txBox="1"/>
          <p:nvPr>
            <p:ph idx="1" type="body"/>
          </p:nvPr>
        </p:nvSpPr>
        <p:spPr>
          <a:xfrm>
            <a:off x="264945" y="8273124"/>
            <a:ext cx="5099100" cy="1183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4" name="Google Shape;44;p1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pic>
        <p:nvPicPr>
          <p:cNvPr id="9" name="Google Shape;9;p1"/>
          <p:cNvPicPr preferRelativeResize="0"/>
          <p:nvPr/>
        </p:nvPicPr>
        <p:blipFill>
          <a:blip r:embed="rId1">
            <a:alphaModFix/>
          </a:blip>
          <a:stretch>
            <a:fillRect/>
          </a:stretch>
        </p:blipFill>
        <p:spPr>
          <a:xfrm>
            <a:off x="-34650" y="25"/>
            <a:ext cx="7807048" cy="1005837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sp>
        <p:nvSpPr>
          <p:cNvPr id="55" name="Google Shape;55;p13"/>
          <p:cNvSpPr txBox="1"/>
          <p:nvPr>
            <p:ph type="ctrTitle"/>
          </p:nvPr>
        </p:nvSpPr>
        <p:spPr>
          <a:xfrm>
            <a:off x="264900" y="528200"/>
            <a:ext cx="7242600" cy="672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rPr b="1" lang="en" sz="3000">
                <a:latin typeface="Oswald"/>
                <a:ea typeface="Oswald"/>
                <a:cs typeface="Oswald"/>
                <a:sym typeface="Oswald"/>
              </a:rPr>
              <a:t>How to Use This Sales One-Sheet</a:t>
            </a:r>
            <a:endParaRPr b="1" sz="3000">
              <a:latin typeface="Oswald"/>
              <a:ea typeface="Oswald"/>
              <a:cs typeface="Oswald"/>
              <a:sym typeface="Oswald"/>
            </a:endParaRPr>
          </a:p>
        </p:txBody>
      </p:sp>
      <p:sp>
        <p:nvSpPr>
          <p:cNvPr id="56" name="Google Shape;56;p13"/>
          <p:cNvSpPr txBox="1"/>
          <p:nvPr/>
        </p:nvSpPr>
        <p:spPr>
          <a:xfrm>
            <a:off x="211050" y="1314250"/>
            <a:ext cx="7350300" cy="8201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The following one-sheets are meant to help you sell Custom Advertiser promotions that drive qualified leads for your clients. </a:t>
            </a:r>
            <a:r>
              <a:rPr lang="en" sz="1600">
                <a:solidFill>
                  <a:schemeClr val="dk1"/>
                </a:solidFill>
                <a:latin typeface="Muli"/>
                <a:ea typeface="Muli"/>
                <a:cs typeface="Muli"/>
                <a:sym typeface="Muli"/>
              </a:rPr>
              <a:t>We hope these are useful in driving revenue from advertisers that want leads and measurable results.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Promotion Name and Header Graphic</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Yes you can edit the name and/or header graphic of the promotion. Or even the type (e.g. You want to do a sweepstakes instead of a photo contest).</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Time Frame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these as 3-month packages. If you want to make these longer multi-month promotions you can do that. If you’re looking for something with a shorter time frame to align with programming or a special issue, you can do that as well.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Package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packages based on media type that include digital, core and email. If you would like to edit the items in the package to reflect the inventory or capabilities of your media company, go for it!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Pricing</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pricing tiers based on small, mid-size and large markets. These pricing tiers are an average of what we see our partners charging for custom promotions. Feel free to adjust these pricing tiers based on your market size, media type, promotion length, unique package, and what you feel the market can bear in terms of pricing.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Prize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A suggested</a:t>
            </a:r>
            <a:r>
              <a:rPr lang="en" sz="1600">
                <a:solidFill>
                  <a:schemeClr val="dk1"/>
                </a:solidFill>
                <a:latin typeface="Muli"/>
                <a:ea typeface="Muli"/>
                <a:cs typeface="Muli"/>
                <a:sym typeface="Muli"/>
              </a:rPr>
              <a:t> prize is on each one-sheet. You can adjust the prize based on what your advertiser can offer. Remember with prizes: Relevance + Value = Participation. When discussing prizes with your advertisers don’t forget to ask them about co-op dollars they may be able to acquire. That can </a:t>
            </a:r>
            <a:r>
              <a:rPr lang="en" sz="1600">
                <a:solidFill>
                  <a:schemeClr val="dk1"/>
                </a:solidFill>
                <a:latin typeface="Muli"/>
                <a:ea typeface="Muli"/>
                <a:cs typeface="Muli"/>
                <a:sym typeface="Muli"/>
              </a:rPr>
              <a:t>offset</a:t>
            </a:r>
            <a:r>
              <a:rPr lang="en" sz="1600">
                <a:solidFill>
                  <a:schemeClr val="dk1"/>
                </a:solidFill>
                <a:latin typeface="Muli"/>
                <a:ea typeface="Muli"/>
                <a:cs typeface="Muli"/>
                <a:sym typeface="Muli"/>
              </a:rPr>
              <a:t> the cost of pricing and prizes for them!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nvSpPr>
        <p:spPr>
          <a:xfrm>
            <a:off x="188250" y="1859725"/>
            <a:ext cx="7395900" cy="78756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2500">
                <a:solidFill>
                  <a:schemeClr val="dk1"/>
                </a:solidFill>
                <a:latin typeface="Oswald"/>
                <a:ea typeface="Oswald"/>
                <a:cs typeface="Oswald"/>
                <a:sym typeface="Oswald"/>
              </a:rPr>
              <a:t>Test Your Home Buying IQ Quiz</a:t>
            </a:r>
            <a:endParaRPr b="1" sz="25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rPr b="1" lang="en" sz="2200">
                <a:solidFill>
                  <a:schemeClr val="dk1"/>
                </a:solidFill>
                <a:latin typeface="Oswald"/>
                <a:ea typeface="Oswald"/>
                <a:cs typeface="Oswald"/>
                <a:sym typeface="Oswald"/>
              </a:rPr>
              <a:t>3-Month Campaign</a:t>
            </a:r>
            <a:endParaRPr sz="10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000">
              <a:solidFill>
                <a:schemeClr val="dk1"/>
              </a:solidFill>
              <a:latin typeface="Muli"/>
              <a:ea typeface="Muli"/>
              <a:cs typeface="Muli"/>
              <a:sym typeface="Muli"/>
            </a:endParaRPr>
          </a:p>
          <a:p>
            <a:pPr indent="0" lvl="0" marL="0" rtl="0" algn="ctr">
              <a:spcBef>
                <a:spcPts val="0"/>
              </a:spcBef>
              <a:spcAft>
                <a:spcPts val="0"/>
              </a:spcAft>
              <a:buNone/>
            </a:pPr>
            <a:r>
              <a:rPr lang="en" sz="1000">
                <a:solidFill>
                  <a:schemeClr val="dk1"/>
                </a:solidFill>
                <a:latin typeface="Muli"/>
                <a:ea typeface="Muli"/>
                <a:cs typeface="Muli"/>
                <a:sym typeface="Muli"/>
              </a:rPr>
              <a:t>Generate leads with this 12-week multimedia campaign including on-air and digital ads, an educational and lead-generating quiz, and an email campaign designed to drive the best results for your business!</a:t>
            </a:r>
            <a:endParaRPr sz="1000">
              <a:solidFill>
                <a:schemeClr val="dk1"/>
              </a:solidFill>
              <a:latin typeface="Muli"/>
              <a:ea typeface="Muli"/>
              <a:cs typeface="Muli"/>
              <a:sym typeface="Muli"/>
            </a:endParaRPr>
          </a:p>
          <a:p>
            <a:pPr indent="0" lvl="0" marL="457200" rtl="0" algn="ctr">
              <a:lnSpc>
                <a:spcPct val="115000"/>
              </a:lnSpc>
              <a:spcBef>
                <a:spcPts val="0"/>
              </a:spcBef>
              <a:spcAft>
                <a:spcPts val="0"/>
              </a:spcAft>
              <a:buNone/>
            </a:pPr>
            <a:r>
              <a:t/>
            </a:r>
            <a:endParaRPr sz="1000">
              <a:solidFill>
                <a:schemeClr val="dk1"/>
              </a:solidFill>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BENEFITS OF BEING A SPONSOR:</a:t>
            </a:r>
            <a:endParaRPr b="1" sz="12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Multimedia campaign to build brand awareness and engagement with your target audience</a:t>
            </a:r>
            <a:endParaRPr sz="12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Generate qualified leads for your business</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Grow your email database</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Gather data on your potential customers</a:t>
            </a:r>
            <a:endParaRPr sz="1000">
              <a:solidFill>
                <a:schemeClr val="dk1"/>
              </a:solidFill>
              <a:latin typeface="Muli"/>
              <a:ea typeface="Muli"/>
              <a:cs typeface="Muli"/>
              <a:sym typeface="Muli"/>
            </a:endParaRPr>
          </a:p>
          <a:p>
            <a:pPr indent="-292100" lvl="0" marL="457200" rtl="0" algn="l">
              <a:lnSpc>
                <a:spcPct val="100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Drive traffic to your website</a:t>
            </a:r>
            <a:endParaRPr sz="1000">
              <a:solidFill>
                <a:schemeClr val="dk1"/>
              </a:solidFill>
              <a:latin typeface="Muli"/>
              <a:ea typeface="Muli"/>
              <a:cs typeface="Muli"/>
              <a:sym typeface="Muli"/>
            </a:endParaRPr>
          </a:p>
          <a:p>
            <a:pPr indent="0" lvl="0" marL="0" rtl="0" algn="l">
              <a:lnSpc>
                <a:spcPct val="100000"/>
              </a:lnSpc>
              <a:spcBef>
                <a:spcPts val="0"/>
              </a:spcBef>
              <a:spcAft>
                <a:spcPts val="0"/>
              </a:spcAft>
              <a:buClr>
                <a:schemeClr val="dk1"/>
              </a:buClr>
              <a:buSzPts val="1100"/>
              <a:buFont typeface="Arial"/>
              <a:buNone/>
            </a:pPr>
            <a:r>
              <a:t/>
            </a:r>
            <a:endParaRPr b="1" sz="1200">
              <a:solidFill>
                <a:schemeClr val="dk1"/>
              </a:solidFill>
              <a:latin typeface="Muli"/>
              <a:ea typeface="Muli"/>
              <a:cs typeface="Muli"/>
              <a:sym typeface="Muli"/>
            </a:endParaRPr>
          </a:p>
          <a:p>
            <a:pPr indent="0" lvl="0" marL="0" rtl="0" algn="l">
              <a:lnSpc>
                <a:spcPct val="100000"/>
              </a:lnSpc>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SPONSORSHIP PACKAGE:</a:t>
            </a:r>
            <a:endParaRPr b="1" sz="12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Exclusive Sponsorship of Test Your Home Buying IQ Quiz</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Sponsor Logo on promotional elements (print, digital, social and email) during the 12 week campaign</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Digital</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30K run-of-site impressions (for your business) on tv.com during 12-week campaign</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20K run-of-site impressions to promote contest on tv.com during 12-week campaign</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Exclusive 728x90 digital ad unit on contest page</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Three lead-generation questions on the contest registration form</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Digital offer/coupon on the sweepstakes thank-you page</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Opt-in for your email database on the sweepstakes registration form</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Optional Facebook Like box on the sweepstakes registration form</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Extra chance options offered: </a:t>
            </a:r>
            <a:endParaRPr sz="1000">
              <a:solidFill>
                <a:schemeClr val="dk1"/>
              </a:solidFill>
              <a:latin typeface="Muli"/>
              <a:ea typeface="Muli"/>
              <a:cs typeface="Muli"/>
              <a:sym typeface="Muli"/>
            </a:endParaRPr>
          </a:p>
          <a:p>
            <a:pPr indent="-285750" lvl="2" marL="1371600" rtl="0" algn="l">
              <a:lnSpc>
                <a:spcPct val="115000"/>
              </a:lnSpc>
              <a:spcBef>
                <a:spcPts val="0"/>
              </a:spcBef>
              <a:spcAft>
                <a:spcPts val="0"/>
              </a:spcAft>
              <a:buClr>
                <a:schemeClr val="dk1"/>
              </a:buClr>
              <a:buSzPts val="900"/>
              <a:buFont typeface="Muli"/>
              <a:buChar char="■"/>
            </a:pPr>
            <a:r>
              <a:rPr lang="en" sz="900">
                <a:solidFill>
                  <a:schemeClr val="dk1"/>
                </a:solidFill>
                <a:latin typeface="Muli"/>
                <a:ea typeface="Muli"/>
                <a:cs typeface="Muli"/>
                <a:sym typeface="Muli"/>
              </a:rPr>
              <a:t>Watching a 30 second commercial video </a:t>
            </a:r>
            <a:endParaRPr sz="900">
              <a:solidFill>
                <a:schemeClr val="dk1"/>
              </a:solidFill>
              <a:latin typeface="Muli"/>
              <a:ea typeface="Muli"/>
              <a:cs typeface="Muli"/>
              <a:sym typeface="Muli"/>
            </a:endParaRPr>
          </a:p>
          <a:p>
            <a:pPr indent="-285750" lvl="2" marL="1371600" rtl="0" algn="l">
              <a:lnSpc>
                <a:spcPct val="115000"/>
              </a:lnSpc>
              <a:spcBef>
                <a:spcPts val="0"/>
              </a:spcBef>
              <a:spcAft>
                <a:spcPts val="0"/>
              </a:spcAft>
              <a:buClr>
                <a:schemeClr val="dk1"/>
              </a:buClr>
              <a:buSzPts val="900"/>
              <a:buFont typeface="Muli"/>
              <a:buChar char="■"/>
            </a:pPr>
            <a:r>
              <a:rPr lang="en" sz="900">
                <a:solidFill>
                  <a:schemeClr val="dk1"/>
                </a:solidFill>
                <a:latin typeface="Muli"/>
                <a:ea typeface="Muli"/>
                <a:cs typeface="Muli"/>
                <a:sym typeface="Muli"/>
              </a:rPr>
              <a:t>Opting-in to email database</a:t>
            </a:r>
            <a:endParaRPr sz="900">
              <a:solidFill>
                <a:schemeClr val="dk1"/>
              </a:solidFill>
              <a:latin typeface="Muli"/>
              <a:ea typeface="Muli"/>
              <a:cs typeface="Muli"/>
              <a:sym typeface="Muli"/>
            </a:endParaRPr>
          </a:p>
          <a:p>
            <a:pPr indent="-285750" lvl="2" marL="1371600" rtl="0" algn="l">
              <a:lnSpc>
                <a:spcPct val="115000"/>
              </a:lnSpc>
              <a:spcBef>
                <a:spcPts val="0"/>
              </a:spcBef>
              <a:spcAft>
                <a:spcPts val="0"/>
              </a:spcAft>
              <a:buClr>
                <a:schemeClr val="dk1"/>
              </a:buClr>
              <a:buSzPts val="900"/>
              <a:buFont typeface="Muli"/>
              <a:buChar char="■"/>
            </a:pPr>
            <a:r>
              <a:rPr lang="en" sz="900">
                <a:solidFill>
                  <a:schemeClr val="dk1"/>
                </a:solidFill>
                <a:latin typeface="Muli"/>
                <a:ea typeface="Muli"/>
                <a:cs typeface="Muli"/>
                <a:sym typeface="Muli"/>
              </a:rPr>
              <a:t>Answering custom lead-gen questions</a:t>
            </a:r>
            <a:endParaRPr sz="900">
              <a:solidFill>
                <a:schemeClr val="dk1"/>
              </a:solidFill>
              <a:latin typeface="Muli"/>
              <a:ea typeface="Muli"/>
              <a:cs typeface="Muli"/>
              <a:sym typeface="Muli"/>
            </a:endParaRPr>
          </a:p>
          <a:p>
            <a:pPr indent="-285750" lvl="2" marL="1371600" rtl="0" algn="l">
              <a:lnSpc>
                <a:spcPct val="115000"/>
              </a:lnSpc>
              <a:spcBef>
                <a:spcPts val="0"/>
              </a:spcBef>
              <a:spcAft>
                <a:spcPts val="0"/>
              </a:spcAft>
              <a:buClr>
                <a:schemeClr val="dk1"/>
              </a:buClr>
              <a:buSzPts val="900"/>
              <a:buFont typeface="Muli"/>
              <a:buChar char="■"/>
            </a:pPr>
            <a:r>
              <a:rPr lang="en" sz="900">
                <a:solidFill>
                  <a:schemeClr val="dk1"/>
                </a:solidFill>
                <a:latin typeface="Muli"/>
                <a:ea typeface="Muli"/>
                <a:cs typeface="Muli"/>
                <a:sym typeface="Muli"/>
              </a:rPr>
              <a:t>Sharing with friends via custom link </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On-Air</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25x :30 on-air commercials weekly (M-F 6a-7p)</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6 mentions in midday news, once every other week (call for entries, winner announcement)</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Audio/Video ID in :15 promotional spots, Mon-Fri, 5a-5p (minimum 10/week)</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Email</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Recognition on two promotional emails to our opted-in database of 30,000 (Your Email List Size goes here)</a:t>
            </a:r>
            <a:endParaRPr sz="1000">
              <a:solidFill>
                <a:schemeClr val="dk1"/>
              </a:solidFill>
              <a:latin typeface="Muli"/>
              <a:ea typeface="Muli"/>
              <a:cs typeface="Muli"/>
              <a:sym typeface="Muli"/>
            </a:endParaRPr>
          </a:p>
          <a:p>
            <a:pPr indent="-285750" lvl="2" marL="1371600" rtl="0" algn="l">
              <a:lnSpc>
                <a:spcPct val="115000"/>
              </a:lnSpc>
              <a:spcBef>
                <a:spcPts val="0"/>
              </a:spcBef>
              <a:spcAft>
                <a:spcPts val="0"/>
              </a:spcAft>
              <a:buClr>
                <a:schemeClr val="dk1"/>
              </a:buClr>
              <a:buSzPts val="900"/>
              <a:buFont typeface="Muli"/>
              <a:buChar char="■"/>
            </a:pPr>
            <a:r>
              <a:rPr lang="en" sz="900">
                <a:solidFill>
                  <a:schemeClr val="dk1"/>
                </a:solidFill>
                <a:latin typeface="Muli"/>
                <a:ea typeface="Muli"/>
                <a:cs typeface="Muli"/>
                <a:sym typeface="Muli"/>
              </a:rPr>
              <a:t>One invite email to be sent at the beginning of the campaign</a:t>
            </a:r>
            <a:endParaRPr sz="900">
              <a:solidFill>
                <a:schemeClr val="dk1"/>
              </a:solidFill>
              <a:latin typeface="Muli"/>
              <a:ea typeface="Muli"/>
              <a:cs typeface="Muli"/>
              <a:sym typeface="Muli"/>
            </a:endParaRPr>
          </a:p>
          <a:p>
            <a:pPr indent="-285750" lvl="2" marL="1371600" rtl="0" algn="l">
              <a:lnSpc>
                <a:spcPct val="115000"/>
              </a:lnSpc>
              <a:spcBef>
                <a:spcPts val="0"/>
              </a:spcBef>
              <a:spcAft>
                <a:spcPts val="0"/>
              </a:spcAft>
              <a:buClr>
                <a:schemeClr val="dk1"/>
              </a:buClr>
              <a:buSzPts val="900"/>
              <a:buFont typeface="Muli"/>
              <a:buChar char="■"/>
            </a:pPr>
            <a:r>
              <a:rPr lang="en" sz="900">
                <a:solidFill>
                  <a:schemeClr val="dk1"/>
                </a:solidFill>
                <a:latin typeface="Muli"/>
                <a:ea typeface="Muli"/>
                <a:cs typeface="Muli"/>
                <a:sym typeface="Muli"/>
              </a:rPr>
              <a:t>One last chance email to be sent 2 days before campaign ends </a:t>
            </a:r>
            <a:endParaRPr sz="900">
              <a:solidFill>
                <a:schemeClr val="dk1"/>
              </a:solidFill>
              <a:latin typeface="Muli"/>
              <a:ea typeface="Muli"/>
              <a:cs typeface="Muli"/>
              <a:sym typeface="Muli"/>
            </a:endParaRPr>
          </a:p>
          <a:p>
            <a:pPr indent="-292100" lvl="1" marL="914400" rtl="0" algn="l">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Thank you email sent to everyone who enters with coupon or offer from your business </a:t>
            </a:r>
            <a:endParaRPr sz="10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t/>
            </a:r>
            <a:endParaRPr sz="10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RUN DATES: </a:t>
            </a:r>
            <a:r>
              <a:rPr lang="en" sz="1200">
                <a:solidFill>
                  <a:schemeClr val="dk1"/>
                </a:solidFill>
                <a:latin typeface="Muli"/>
                <a:ea typeface="Muli"/>
                <a:cs typeface="Muli"/>
                <a:sym typeface="Muli"/>
              </a:rPr>
              <a:t>Three Month time frame goes here</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VALUE:</a:t>
            </a:r>
            <a:r>
              <a:rPr lang="en" sz="1200">
                <a:solidFill>
                  <a:schemeClr val="dk1"/>
                </a:solidFill>
                <a:latin typeface="Muli"/>
                <a:ea typeface="Muli"/>
                <a:cs typeface="Muli"/>
                <a:sym typeface="Muli"/>
              </a:rPr>
              <a:t> $XXXX</a:t>
            </a:r>
            <a:endParaRPr sz="1200">
              <a:solidFill>
                <a:schemeClr val="dk1"/>
              </a:solidFill>
              <a:latin typeface="Muli"/>
              <a:ea typeface="Muli"/>
              <a:cs typeface="Muli"/>
              <a:sym typeface="Muli"/>
            </a:endParaRPr>
          </a:p>
          <a:p>
            <a:pPr indent="0" lvl="0" marL="0" rtl="0" algn="l">
              <a:spcBef>
                <a:spcPts val="0"/>
              </a:spcBef>
              <a:spcAft>
                <a:spcPts val="0"/>
              </a:spcAft>
              <a:buNone/>
            </a:pPr>
            <a:r>
              <a:rPr b="1" lang="en" sz="1200">
                <a:solidFill>
                  <a:schemeClr val="dk1"/>
                </a:solidFill>
                <a:latin typeface="Muli"/>
                <a:ea typeface="Muli"/>
                <a:cs typeface="Muli"/>
                <a:sym typeface="Muli"/>
              </a:rPr>
              <a:t>INVESTMENT</a:t>
            </a:r>
            <a:r>
              <a:rPr lang="en" sz="1200">
                <a:solidFill>
                  <a:schemeClr val="dk1"/>
                </a:solidFill>
                <a:latin typeface="Muli"/>
                <a:ea typeface="Muli"/>
                <a:cs typeface="Muli"/>
                <a:sym typeface="Muli"/>
              </a:rPr>
              <a:t>: $5,000 (small market) $10,000 (mid-size market), $20,000 (large market)</a:t>
            </a:r>
            <a:endParaRPr b="1" sz="12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1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00">
                <a:latin typeface="Muli"/>
                <a:ea typeface="Muli"/>
                <a:cs typeface="Muli"/>
                <a:sym typeface="Muli"/>
              </a:rPr>
              <a:t>000.000.0000  www.</a:t>
            </a:r>
            <a:r>
              <a:rPr lang="en" sz="1200">
                <a:solidFill>
                  <a:schemeClr val="dk1"/>
                </a:solidFill>
                <a:latin typeface="Muli"/>
                <a:ea typeface="Muli"/>
                <a:cs typeface="Muli"/>
                <a:sym typeface="Muli"/>
              </a:rPr>
              <a:t>tvstationurl</a:t>
            </a:r>
            <a:r>
              <a:rPr lang="en" sz="1200">
                <a:latin typeface="Muli"/>
                <a:ea typeface="Muli"/>
                <a:cs typeface="Muli"/>
                <a:sym typeface="Muli"/>
              </a:rPr>
              <a:t>.com</a:t>
            </a:r>
            <a:endParaRPr sz="1200">
              <a:latin typeface="Muli"/>
              <a:ea typeface="Muli"/>
              <a:cs typeface="Muli"/>
              <a:sym typeface="Muli"/>
            </a:endParaRPr>
          </a:p>
        </p:txBody>
      </p:sp>
      <p:pic>
        <p:nvPicPr>
          <p:cNvPr id="62" name="Google Shape;62;p14"/>
          <p:cNvPicPr preferRelativeResize="0"/>
          <p:nvPr/>
        </p:nvPicPr>
        <p:blipFill rotWithShape="1">
          <a:blip r:embed="rId3">
            <a:alphaModFix/>
          </a:blip>
          <a:srcRect b="0" l="0" r="0" t="9673"/>
          <a:stretch/>
        </p:blipFill>
        <p:spPr>
          <a:xfrm>
            <a:off x="242225" y="304150"/>
            <a:ext cx="7287950" cy="1555575"/>
          </a:xfrm>
          <a:prstGeom prst="rect">
            <a:avLst/>
          </a:prstGeom>
          <a:noFill/>
          <a:ln>
            <a:noFill/>
          </a:ln>
        </p:spPr>
      </p:pic>
      <p:sp>
        <p:nvSpPr>
          <p:cNvPr id="63" name="Google Shape;63;p14"/>
          <p:cNvSpPr txBox="1"/>
          <p:nvPr/>
        </p:nvSpPr>
        <p:spPr>
          <a:xfrm>
            <a:off x="4513325" y="259375"/>
            <a:ext cx="3048000" cy="5811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 sz="2400">
                <a:latin typeface="Oswald Regular"/>
                <a:ea typeface="Oswald Regular"/>
                <a:cs typeface="Oswald Regular"/>
                <a:sym typeface="Oswald Regular"/>
              </a:rPr>
              <a:t>TV</a:t>
            </a:r>
            <a:endParaRPr sz="2400">
              <a:latin typeface="Oswald Regular"/>
              <a:ea typeface="Oswald Regular"/>
              <a:cs typeface="Oswald Regular"/>
              <a:sym typeface="Oswald Regul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