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a4f792647_0_9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a4f792647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a4f792647_0_11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a4f792647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1868850"/>
            <a:ext cx="7242600" cy="7895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Teacher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9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3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Automotive</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Financial</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Education</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Healthcare</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Fast Food and Restaurant Chains</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Tutoring Services </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Insurance </a:t>
            </a:r>
            <a:endParaRPr sz="14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BEST PRACTICE</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Present winning teacher a gift package in their classroom at the school with representatives from the paper and sponsor and school principal. This is great content for an article online, in print, on-air, and social posts. </a:t>
            </a:r>
            <a:endParaRPr sz="13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BEST PRACTICE</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Educate principals of this program prior to start and throughout the year. The more educators know and actively participate, the better your program will perform. Tools you can use for this are email and letters or packets dropped off at the school. </a:t>
            </a:r>
            <a:endParaRPr sz="1300">
              <a:latin typeface="Muli"/>
              <a:ea typeface="Muli"/>
              <a:cs typeface="Muli"/>
              <a:sym typeface="Muli"/>
            </a:endParaRPr>
          </a:p>
          <a:p>
            <a:pPr indent="0" lvl="0" marL="0" rtl="0" algn="l">
              <a:lnSpc>
                <a:spcPct val="115000"/>
              </a:lnSpc>
              <a:spcBef>
                <a:spcPts val="0"/>
              </a:spcBef>
              <a:spcAft>
                <a:spcPts val="0"/>
              </a:spcAft>
              <a:buNone/>
            </a:pPr>
            <a:r>
              <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HOW TO EXECUTE</a:t>
            </a:r>
            <a:endParaRPr b="1" sz="1400">
              <a:latin typeface="Muli"/>
              <a:ea typeface="Muli"/>
              <a:cs typeface="Muli"/>
              <a:sym typeface="Muli"/>
            </a:endParaRPr>
          </a:p>
          <a:p>
            <a:pPr indent="0" lvl="0" marL="0" rtl="0" algn="l">
              <a:lnSpc>
                <a:spcPct val="115000"/>
              </a:lnSpc>
              <a:spcBef>
                <a:spcPts val="0"/>
              </a:spcBef>
              <a:spcAft>
                <a:spcPts val="0"/>
              </a:spcAft>
              <a:buNone/>
            </a:pPr>
            <a:r>
              <a:t/>
            </a:r>
            <a:endParaRPr sz="13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Two-phase ballot where the public nominates a teacher each month. All nominations then move to voting round where the public votes for the winner (Two weeks of nominations and two weeks of voting).</a:t>
            </a:r>
            <a:endParaRPr sz="1300">
              <a:latin typeface="Muli"/>
              <a:ea typeface="Muli"/>
              <a:cs typeface="Muli"/>
              <a:sym typeface="Muli"/>
            </a:endParaRPr>
          </a:p>
          <a:p>
            <a:pPr indent="0" lvl="0" marL="0" rtl="0" algn="ctr">
              <a:spcBef>
                <a:spcPts val="0"/>
              </a:spcBef>
              <a:spcAft>
                <a:spcPts val="0"/>
              </a:spcAft>
              <a:buNone/>
            </a:pPr>
            <a:r>
              <a:t/>
            </a:r>
            <a:endParaRPr sz="1400"/>
          </a:p>
        </p:txBody>
      </p:sp>
      <p:pic>
        <p:nvPicPr>
          <p:cNvPr id="62" name="Google Shape;62;p14"/>
          <p:cNvPicPr preferRelativeResize="0"/>
          <p:nvPr/>
        </p:nvPicPr>
        <p:blipFill rotWithShape="1">
          <a:blip r:embed="rId3">
            <a:alphaModFix/>
          </a:blip>
          <a:srcRect b="47134" l="0" r="0" t="0"/>
          <a:stretch/>
        </p:blipFill>
        <p:spPr>
          <a:xfrm>
            <a:off x="226025" y="285900"/>
            <a:ext cx="7320352" cy="14308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b="29849" l="0" r="0" t="0"/>
          <a:stretch/>
        </p:blipFill>
        <p:spPr>
          <a:xfrm>
            <a:off x="226025" y="285900"/>
            <a:ext cx="7320352" cy="1898775"/>
          </a:xfrm>
          <a:prstGeom prst="rect">
            <a:avLst/>
          </a:prstGeom>
          <a:noFill/>
          <a:ln>
            <a:noFill/>
          </a:ln>
        </p:spPr>
      </p:pic>
      <p:sp>
        <p:nvSpPr>
          <p:cNvPr id="68" name="Google Shape;68;p15"/>
          <p:cNvSpPr txBox="1"/>
          <p:nvPr/>
        </p:nvSpPr>
        <p:spPr>
          <a:xfrm>
            <a:off x="221325" y="2184675"/>
            <a:ext cx="7295100" cy="7634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Teacher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9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9-Month </a:t>
            </a:r>
            <a:r>
              <a:rPr lang="en" sz="1100">
                <a:solidFill>
                  <a:schemeClr val="dk1"/>
                </a:solidFill>
                <a:latin typeface="Muli"/>
                <a:ea typeface="Muli"/>
                <a:cs typeface="Muli"/>
                <a:sym typeface="Muli"/>
              </a:rPr>
              <a:t>teacher </a:t>
            </a:r>
            <a:r>
              <a:rPr lang="en" sz="1100">
                <a:solidFill>
                  <a:schemeClr val="dk1"/>
                </a:solidFill>
                <a:latin typeface="Muli"/>
                <a:ea typeface="Muli"/>
                <a:cs typeface="Muli"/>
                <a:sym typeface="Muli"/>
              </a:rPr>
              <a:t> of the Month campaign. Each month we will take nominations and then vote on top male and female </a:t>
            </a:r>
            <a:r>
              <a:rPr lang="en" sz="1100">
                <a:solidFill>
                  <a:schemeClr val="dk1"/>
                </a:solidFill>
                <a:latin typeface="Muli"/>
                <a:ea typeface="Muli"/>
                <a:cs typeface="Muli"/>
                <a:sym typeface="Muli"/>
              </a:rPr>
              <a:t>teacher </a:t>
            </a:r>
            <a:r>
              <a:rPr lang="en" sz="1100">
                <a:solidFill>
                  <a:schemeClr val="dk1"/>
                </a:solidFill>
                <a:latin typeface="Muli"/>
                <a:ea typeface="Muli"/>
                <a:cs typeface="Muli"/>
                <a:sym typeface="Muli"/>
              </a:rPr>
              <a:t>s.  </a:t>
            </a: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T</a:t>
            </a:r>
            <a:r>
              <a:rPr lang="en" sz="1100">
                <a:solidFill>
                  <a:schemeClr val="dk1"/>
                </a:solidFill>
                <a:latin typeface="Muli"/>
                <a:ea typeface="Muli"/>
                <a:cs typeface="Muli"/>
                <a:sym typeface="Muli"/>
              </a:rPr>
              <a:t>eacher </a:t>
            </a:r>
            <a:r>
              <a:rPr lang="en" sz="1100">
                <a:solidFill>
                  <a:schemeClr val="dk1"/>
                </a:solidFill>
                <a:latin typeface="Muli"/>
                <a:ea typeface="Muli"/>
                <a:cs typeface="Muli"/>
                <a:sym typeface="Muli"/>
              </a:rPr>
              <a:t>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(on-air, digital, social, and email) during the 9-Month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radiostation.com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On-Air</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80x :30 promotional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Minimum of 120x :30 streaming promo spots weekly (M-F 6a-7p, Sa-Su 8a-4p)</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60x :30 on-air commercials weekly (M-F 6a-7p)</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9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9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August - May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(9-month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www.radiostation.com</a:t>
            </a:r>
            <a:endParaRPr sz="1200">
              <a:latin typeface="Muli"/>
              <a:ea typeface="Muli"/>
              <a:cs typeface="Muli"/>
              <a:sym typeface="Muli"/>
            </a:endParaRPr>
          </a:p>
        </p:txBody>
      </p:sp>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Radio</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