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2" r:id="rId1"/>
    <p:sldMasterId id="2147483773" r:id="rId2"/>
    <p:sldMasterId id="2147483774" r:id="rId3"/>
  </p:sldMasterIdLst>
  <p:notesMasterIdLst>
    <p:notesMasterId r:id="rId6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Oswald" panose="00000500000000000000" pitchFamily="2" charset="0"/>
      <p:regular r:id="rId74"/>
      <p:bold r:id="rId75"/>
    </p:embeddedFont>
    <p:embeddedFont>
      <p:font typeface="Oswald Regular" panose="00000500000000000000" pitchFamily="2" charset="0"/>
      <p:regular r:id="rId76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ABE95C-A2FB-42C7-A09D-AF6AAA9AF930}">
  <a:tblStyle styleId="{8CABE95C-A2FB-42C7-A09D-AF6AAA9AF9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9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e966bf3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1e966bf3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79749a1c2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b79749a1c2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b79749cb5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b79749cb5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79749cb5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79749cb5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b79749cb5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b79749cb5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b79749cb5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b79749cb5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b79749cb5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b79749cb5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b79749cb5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b79749cb5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b79749cb5c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b79749cb5c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b79749a1c2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b79749a1c2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b79749a1c2_0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b79749a1c2_0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be370afb3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be370afb3_0_4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g8be370afb3_0_4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ab820e4ea6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ab820e4ea6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4bbd4b50a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4bbd4b50a_0_7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gb4bbd4b50a_0_7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b4bbd4b50a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b4bbd4b50a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4bbd4b50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4bbd4b50a_0_7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gb4bbd4b50a_0_7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b4bbd4b50a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b4bbd4b50a_0_7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gb4bbd4b50a_0_7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b4bbd4b50a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b4bbd4b50a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b761e521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b761e521a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b79749a1c2_0_1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b79749a1c2_0_1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b79749a1c2_0_1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b79749a1c2_0_1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b4bbd4b50a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b4bbd4b50a_0_8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gb4bbd4b50a_0_8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597e6aeb71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597e6aeb71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b761e521ab_0_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b761e521ab_0_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b4bbd4b50a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b4bbd4b50a_0_8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gb4bbd4b50a_0_8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b761e521ab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b761e521ab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b761e521ab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b761e521ab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ae6f9abe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ae6f9abe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b79749a1c2_0_4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b79749a1c2_0_45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gb79749a1c2_0_45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b79749a1c2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b79749a1c2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b79749a1c2_0_1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b79749a1c2_0_1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b79749a1c2_0_4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b79749a1c2_0_45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gb79749a1c2_0_45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b79749a1c2_0_3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b79749a1c2_0_3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ab820e4ea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ab820e4ea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b79749a1c2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b79749a1c2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b79749a1c2_0_4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b79749a1c2_0_49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gb79749a1c2_0_49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b79749a1c2_0_4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b79749a1c2_0_4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b79749a1c2_0_4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b79749a1c2_0_45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gb79749a1c2_0_45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b79749cb5c_2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b79749cb5c_2_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b79749cb5c_2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b79749cb5c_2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79749a1c2_0_3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79749a1c2_0_3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b79749a1c2_0_2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b79749a1c2_0_2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b79749a1c2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b79749a1c2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b4bbd4b50a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b4bbd4b50a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b4bbd4b5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b4bbd4b5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ae6f9abe8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ae6f9abe8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e6f9abe8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e6f9abe8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ae6f9abe8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ae6f9abe8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b4bbd4b50a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b4bbd4b50a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ab820e4ea6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ab820e4ea6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4bbd4b50a_0_2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4bbd4b50a_0_2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b4bbd4b50a_0_1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b4bbd4b50a_0_1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b4bbd4b50a_0_2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b4bbd4b50a_0_2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b4bbd4b50a_0_2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b4bbd4b50a_0_2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b79749a1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b79749a1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b4bbd4b5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b4bbd4b50a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gb4bbd4b50a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b79749cb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b79749cb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ab820e4ea6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ab820e4ea6_0_10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gab820e4ea6_0_10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b4bbd4b50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b4bbd4b50a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gb4bbd4b50a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8be370afb3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8be370afb3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b4bbd4b50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b4bbd4b50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8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8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jpg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6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3.png"/><Relationship Id="rId21" Type="http://schemas.openxmlformats.org/officeDocument/2006/relationships/image" Target="../media/image25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.png"/><Relationship Id="rId16" Type="http://schemas.openxmlformats.org/officeDocument/2006/relationships/image" Target="../media/image20.jpg"/><Relationship Id="rId20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jp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6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CUSTOM_1">
    <p:bg>
      <p:bgPr>
        <a:solidFill>
          <a:srgbClr val="0096D6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second street platform logo.png"/>
          <p:cNvPicPr preferRelativeResize="0"/>
          <p:nvPr/>
        </p:nvPicPr>
        <p:blipFill rotWithShape="1">
          <a:blip r:embed="rId2">
            <a:alphaModFix/>
          </a:blip>
          <a:srcRect b="17925"/>
          <a:stretch/>
        </p:blipFill>
        <p:spPr>
          <a:xfrm>
            <a:off x="1304925" y="1972550"/>
            <a:ext cx="6324603" cy="1046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2"/>
          <p:cNvCxnSpPr/>
          <p:nvPr/>
        </p:nvCxnSpPr>
        <p:spPr>
          <a:xfrm>
            <a:off x="2382385" y="2945502"/>
            <a:ext cx="5246700" cy="0"/>
          </a:xfrm>
          <a:prstGeom prst="straightConnector1">
            <a:avLst/>
          </a:prstGeom>
          <a:noFill/>
          <a:ln w="28575" cap="flat" cmpd="sng">
            <a:solidFill>
              <a:srgbClr val="92CDE7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3" name="Google Shape;13;p2" descr="movement white transparency swoop_Big Title.png"/>
          <p:cNvPicPr preferRelativeResize="0"/>
          <p:nvPr/>
        </p:nvPicPr>
        <p:blipFill rotWithShape="1">
          <a:blip r:embed="rId3">
            <a:alphaModFix amt="90000"/>
          </a:blip>
          <a:srcRect b="77253"/>
          <a:stretch/>
        </p:blipFill>
        <p:spPr>
          <a:xfrm>
            <a:off x="0" y="0"/>
            <a:ext cx="9144000" cy="116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4656706" y="3029950"/>
            <a:ext cx="3227700" cy="571200"/>
          </a:xfrm>
          <a:prstGeom prst="rect">
            <a:avLst/>
          </a:prstGeom>
          <a:solidFill>
            <a:srgbClr val="0096D6">
              <a:alpha val="2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2422925" y="3018625"/>
            <a:ext cx="52467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ller's Guide">
  <p:cSld name="TITLE_AND_BODY_1_1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1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1"/>
          <p:cNvSpPr txBox="1"/>
          <p:nvPr/>
        </p:nvSpPr>
        <p:spPr>
          <a:xfrm>
            <a:off x="203400" y="125375"/>
            <a:ext cx="7253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Seller’s Guide</a:t>
            </a:r>
            <a:endParaRPr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2" name="Google Shape;11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139" y="1125802"/>
            <a:ext cx="7445725" cy="25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1"/>
          <p:cNvSpPr txBox="1"/>
          <p:nvPr/>
        </p:nvSpPr>
        <p:spPr>
          <a:xfrm>
            <a:off x="1401012" y="3627550"/>
            <a:ext cx="6342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rPr>
              <a:t>secondstreet.com/sellers-guide</a:t>
            </a:r>
            <a:endParaRPr sz="20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4" name="Google Shape;114;p11" descr="movement white transparency swoop_Big Title.png"/>
          <p:cNvPicPr preferRelativeResize="0"/>
          <p:nvPr/>
        </p:nvPicPr>
        <p:blipFill rotWithShape="1">
          <a:blip r:embed="rId4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6" name="Google Shape;11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. Title &amp; Body (1) - Supporting Quote">
  <p:cSld name="TITLE_2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21" name="Google Shape;821;p10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0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03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24" name="Google Shape;824;p103"/>
          <p:cNvPicPr preferRelativeResize="0"/>
          <p:nvPr/>
        </p:nvPicPr>
        <p:blipFill rotWithShape="1">
          <a:blip r:embed="rId4">
            <a:alphaModFix amt="34000"/>
          </a:blip>
          <a:srcRect/>
          <a:stretch/>
        </p:blipFill>
        <p:spPr>
          <a:xfrm>
            <a:off x="4708300" y="37373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03"/>
          <p:cNvPicPr preferRelativeResize="0"/>
          <p:nvPr/>
        </p:nvPicPr>
        <p:blipFill rotWithShape="1">
          <a:blip r:embed="rId5">
            <a:alphaModFix amt="12000"/>
          </a:blip>
          <a:srcRect t="23117" b="23122"/>
          <a:stretch/>
        </p:blipFill>
        <p:spPr>
          <a:xfrm>
            <a:off x="5087175" y="1293808"/>
            <a:ext cx="3310376" cy="24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8850" y="27733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27" name="Google Shape;827;p103"/>
          <p:cNvSpPr txBox="1">
            <a:spLocks noGrp="1"/>
          </p:cNvSpPr>
          <p:nvPr>
            <p:ph type="subTitle" idx="3"/>
          </p:nvPr>
        </p:nvSpPr>
        <p:spPr>
          <a:xfrm>
            <a:off x="5384719" y="2959900"/>
            <a:ext cx="16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03"/>
          <p:cNvSpPr/>
          <p:nvPr/>
        </p:nvSpPr>
        <p:spPr>
          <a:xfrm>
            <a:off x="7124355" y="27088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5188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03"/>
          <p:cNvSpPr txBox="1">
            <a:spLocks noGrp="1"/>
          </p:cNvSpPr>
          <p:nvPr>
            <p:ph type="subTitle" idx="4"/>
          </p:nvPr>
        </p:nvSpPr>
        <p:spPr>
          <a:xfrm>
            <a:off x="4926075" y="15556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0" name="Google Shape;830;p103"/>
          <p:cNvSpPr txBox="1">
            <a:spLocks noGrp="1"/>
          </p:cNvSpPr>
          <p:nvPr>
            <p:ph type="subTitle" idx="5"/>
          </p:nvPr>
        </p:nvSpPr>
        <p:spPr>
          <a:xfrm>
            <a:off x="5373255" y="3262925"/>
            <a:ext cx="15633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  <p:pic>
        <p:nvPicPr>
          <p:cNvPr id="831" name="Google Shape;831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. Description - White">
  <p:cSld name="BLANK_1_2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10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835" name="Google Shape;835;p104"/>
          <p:cNvSpPr txBox="1">
            <a:spLocks noGrp="1"/>
          </p:cNvSpPr>
          <p:nvPr>
            <p:ph type="title" idx="2"/>
          </p:nvPr>
        </p:nvSpPr>
        <p:spPr>
          <a:xfrm>
            <a:off x="269175" y="824675"/>
            <a:ext cx="88158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04"/>
          <p:cNvSpPr txBox="1">
            <a:spLocks noGrp="1"/>
          </p:cNvSpPr>
          <p:nvPr>
            <p:ph type="subTitle" idx="1"/>
          </p:nvPr>
        </p:nvSpPr>
        <p:spPr>
          <a:xfrm>
            <a:off x="291275" y="1728461"/>
            <a:ext cx="4328700" cy="20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. Description - Gradient">
  <p:cSld name="BLANK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05"/>
          <p:cNvSpPr txBox="1">
            <a:spLocks noGrp="1"/>
          </p:cNvSpPr>
          <p:nvPr>
            <p:ph type="title"/>
          </p:nvPr>
        </p:nvSpPr>
        <p:spPr>
          <a:xfrm>
            <a:off x="269175" y="824675"/>
            <a:ext cx="88158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05"/>
          <p:cNvSpPr txBox="1">
            <a:spLocks noGrp="1"/>
          </p:cNvSpPr>
          <p:nvPr>
            <p:ph type="subTitle" idx="1"/>
          </p:nvPr>
        </p:nvSpPr>
        <p:spPr>
          <a:xfrm>
            <a:off x="291275" y="1737679"/>
            <a:ext cx="4328700" cy="20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0" name="Google Shape;840;p105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41" name="Google Shape;84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. One Speaker (1)">
  <p:cSld name="TITLE_2_1_1_1_2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44" name="Google Shape;844;p106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06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06"/>
          <p:cNvSpPr txBox="1">
            <a:spLocks noGrp="1"/>
          </p:cNvSpPr>
          <p:nvPr>
            <p:ph type="body" idx="1"/>
          </p:nvPr>
        </p:nvSpPr>
        <p:spPr>
          <a:xfrm>
            <a:off x="212598" y="1188325"/>
            <a:ext cx="46557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47" name="Google Shape;847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06"/>
          <p:cNvSpPr txBox="1">
            <a:spLocks noGrp="1"/>
          </p:cNvSpPr>
          <p:nvPr>
            <p:ph type="title" idx="3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49" name="Google Shape;849;p106"/>
          <p:cNvSpPr txBox="1">
            <a:spLocks noGrp="1"/>
          </p:cNvSpPr>
          <p:nvPr>
            <p:ph type="title" idx="4"/>
          </p:nvPr>
        </p:nvSpPr>
        <p:spPr>
          <a:xfrm>
            <a:off x="4760963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50" name="Google Shape;850;p106"/>
          <p:cNvSpPr txBox="1">
            <a:spLocks noGrp="1"/>
          </p:cNvSpPr>
          <p:nvPr>
            <p:ph type="title" idx="5"/>
          </p:nvPr>
        </p:nvSpPr>
        <p:spPr>
          <a:xfrm>
            <a:off x="500306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51" name="Google Shape;851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71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. One Speaker (2)">
  <p:cSld name="TITLE_2_1_1_2_1_2">
    <p:bg>
      <p:bgPr>
        <a:solidFill>
          <a:srgbClr val="FFFFFF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0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855" name="Google Shape;855;p107"/>
          <p:cNvSpPr txBox="1">
            <a:spLocks noGrp="1"/>
          </p:cNvSpPr>
          <p:nvPr>
            <p:ph type="body" idx="1"/>
          </p:nvPr>
        </p:nvSpPr>
        <p:spPr>
          <a:xfrm>
            <a:off x="212598" y="1188325"/>
            <a:ext cx="4497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856" name="Google Shape;856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07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07"/>
          <p:cNvSpPr txBox="1">
            <a:spLocks noGrp="1"/>
          </p:cNvSpPr>
          <p:nvPr>
            <p:ph type="title" idx="3"/>
          </p:nvPr>
        </p:nvSpPr>
        <p:spPr>
          <a:xfrm>
            <a:off x="479208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59" name="Google Shape;859;p107"/>
          <p:cNvSpPr txBox="1">
            <a:spLocks noGrp="1"/>
          </p:cNvSpPr>
          <p:nvPr>
            <p:ph type="title" idx="4"/>
          </p:nvPr>
        </p:nvSpPr>
        <p:spPr>
          <a:xfrm>
            <a:off x="475108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60" name="Google Shape;860;p107"/>
          <p:cNvSpPr txBox="1">
            <a:spLocks noGrp="1"/>
          </p:cNvSpPr>
          <p:nvPr>
            <p:ph type="title" idx="5"/>
          </p:nvPr>
        </p:nvSpPr>
        <p:spPr>
          <a:xfrm>
            <a:off x="499318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861" name="Google Shape;861;p107"/>
          <p:cNvSpPr/>
          <p:nvPr/>
        </p:nvSpPr>
        <p:spPr>
          <a:xfrm>
            <a:off x="5297238" y="1240478"/>
            <a:ext cx="2409000" cy="24090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862" name="Google Shape;862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250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. One Speaker (2) 1">
  <p:cSld name="TITLE_2_1_1_2_1_2_1">
    <p:bg>
      <p:bgPr>
        <a:solidFill>
          <a:srgbClr val="FFFFFF"/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08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67" name="Google Shape;867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025" y="1175750"/>
            <a:ext cx="2506800" cy="2506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868" name="Google Shape;868;p108"/>
          <p:cNvSpPr txBox="1">
            <a:spLocks noGrp="1"/>
          </p:cNvSpPr>
          <p:nvPr>
            <p:ph type="title" idx="2"/>
          </p:nvPr>
        </p:nvSpPr>
        <p:spPr>
          <a:xfrm>
            <a:off x="286821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69" name="Google Shape;869;p108"/>
          <p:cNvSpPr txBox="1">
            <a:spLocks noGrp="1"/>
          </p:cNvSpPr>
          <p:nvPr>
            <p:ph type="title" idx="3"/>
          </p:nvPr>
        </p:nvSpPr>
        <p:spPr>
          <a:xfrm>
            <a:off x="2827213" y="4085242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70" name="Google Shape;870;p108"/>
          <p:cNvSpPr txBox="1">
            <a:spLocks noGrp="1"/>
          </p:cNvSpPr>
          <p:nvPr>
            <p:ph type="title" idx="4"/>
          </p:nvPr>
        </p:nvSpPr>
        <p:spPr>
          <a:xfrm>
            <a:off x="3069313" y="4400295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. One Speaker (1) 1">
  <p:cSld name="TITLE_2_1_1_1_2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0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73" name="Google Shape;873;p109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109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75" name="Google Shape;87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9025" y="1175750"/>
            <a:ext cx="2506800" cy="2506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877" name="Google Shape;877;p109"/>
          <p:cNvSpPr txBox="1">
            <a:spLocks noGrp="1"/>
          </p:cNvSpPr>
          <p:nvPr>
            <p:ph type="title" idx="3"/>
          </p:nvPr>
        </p:nvSpPr>
        <p:spPr>
          <a:xfrm>
            <a:off x="286821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78" name="Google Shape;878;p109"/>
          <p:cNvSpPr txBox="1">
            <a:spLocks noGrp="1"/>
          </p:cNvSpPr>
          <p:nvPr>
            <p:ph type="title" idx="4"/>
          </p:nvPr>
        </p:nvSpPr>
        <p:spPr>
          <a:xfrm>
            <a:off x="2827213" y="4085242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79" name="Google Shape;879;p109"/>
          <p:cNvSpPr txBox="1">
            <a:spLocks noGrp="1"/>
          </p:cNvSpPr>
          <p:nvPr>
            <p:ph type="title" idx="5"/>
          </p:nvPr>
        </p:nvSpPr>
        <p:spPr>
          <a:xfrm>
            <a:off x="3069313" y="4380546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. Two Speakers (1)">
  <p:cSld name="TITLE_2_1_1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11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0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83" name="Google Shape;883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110"/>
          <p:cNvSpPr txBox="1">
            <a:spLocks noGrp="1"/>
          </p:cNvSpPr>
          <p:nvPr>
            <p:ph type="title" idx="2"/>
          </p:nvPr>
        </p:nvSpPr>
        <p:spPr>
          <a:xfrm>
            <a:off x="89363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85" name="Google Shape;885;p110"/>
          <p:cNvSpPr txBox="1">
            <a:spLocks noGrp="1"/>
          </p:cNvSpPr>
          <p:nvPr>
            <p:ph type="title" idx="3"/>
          </p:nvPr>
        </p:nvSpPr>
        <p:spPr>
          <a:xfrm>
            <a:off x="85263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86" name="Google Shape;886;p110"/>
          <p:cNvSpPr txBox="1">
            <a:spLocks noGrp="1"/>
          </p:cNvSpPr>
          <p:nvPr>
            <p:ph type="title" idx="4"/>
          </p:nvPr>
        </p:nvSpPr>
        <p:spPr>
          <a:xfrm>
            <a:off x="109473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7" name="Google Shape;887;p110"/>
          <p:cNvSpPr txBox="1">
            <a:spLocks noGrp="1"/>
          </p:cNvSpPr>
          <p:nvPr>
            <p:ph type="title" idx="5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88" name="Google Shape;888;p110"/>
          <p:cNvSpPr txBox="1">
            <a:spLocks noGrp="1"/>
          </p:cNvSpPr>
          <p:nvPr>
            <p:ph type="title" idx="6"/>
          </p:nvPr>
        </p:nvSpPr>
        <p:spPr>
          <a:xfrm>
            <a:off x="4760963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89" name="Google Shape;889;p110"/>
          <p:cNvSpPr txBox="1">
            <a:spLocks noGrp="1"/>
          </p:cNvSpPr>
          <p:nvPr>
            <p:ph type="title" idx="7"/>
          </p:nvPr>
        </p:nvSpPr>
        <p:spPr>
          <a:xfrm>
            <a:off x="500306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90" name="Google Shape;890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37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891" name="Google Shape;891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71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. Two Speakers (2)">
  <p:cSld name="TITLE_2_1_1_1_2_3_1">
    <p:bg>
      <p:bgPr>
        <a:solidFill>
          <a:srgbClr val="FFFFFF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11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11"/>
          <p:cNvSpPr/>
          <p:nvPr/>
        </p:nvSpPr>
        <p:spPr>
          <a:xfrm>
            <a:off x="1433863" y="1240478"/>
            <a:ext cx="2409000" cy="24090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897" name="Google Shape;897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7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898" name="Google Shape;898;p111"/>
          <p:cNvSpPr txBox="1">
            <a:spLocks noGrp="1"/>
          </p:cNvSpPr>
          <p:nvPr>
            <p:ph type="title" idx="2"/>
          </p:nvPr>
        </p:nvSpPr>
        <p:spPr>
          <a:xfrm>
            <a:off x="89363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99" name="Google Shape;899;p111"/>
          <p:cNvSpPr txBox="1">
            <a:spLocks noGrp="1"/>
          </p:cNvSpPr>
          <p:nvPr>
            <p:ph type="title" idx="3"/>
          </p:nvPr>
        </p:nvSpPr>
        <p:spPr>
          <a:xfrm>
            <a:off x="85263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00" name="Google Shape;900;p111"/>
          <p:cNvSpPr txBox="1">
            <a:spLocks noGrp="1"/>
          </p:cNvSpPr>
          <p:nvPr>
            <p:ph type="title" idx="4"/>
          </p:nvPr>
        </p:nvSpPr>
        <p:spPr>
          <a:xfrm>
            <a:off x="109473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111"/>
          <p:cNvSpPr txBox="1">
            <a:spLocks noGrp="1"/>
          </p:cNvSpPr>
          <p:nvPr>
            <p:ph type="title" idx="5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02" name="Google Shape;902;p111"/>
          <p:cNvSpPr txBox="1">
            <a:spLocks noGrp="1"/>
          </p:cNvSpPr>
          <p:nvPr>
            <p:ph type="title" idx="6"/>
          </p:nvPr>
        </p:nvSpPr>
        <p:spPr>
          <a:xfrm>
            <a:off x="4760963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03" name="Google Shape;903;p111"/>
          <p:cNvSpPr txBox="1">
            <a:spLocks noGrp="1"/>
          </p:cNvSpPr>
          <p:nvPr>
            <p:ph type="title" idx="7"/>
          </p:nvPr>
        </p:nvSpPr>
        <p:spPr>
          <a:xfrm>
            <a:off x="500306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904" name="Google Shape;904;p111"/>
          <p:cNvSpPr/>
          <p:nvPr/>
        </p:nvSpPr>
        <p:spPr>
          <a:xfrm>
            <a:off x="5307113" y="1240478"/>
            <a:ext cx="2409000" cy="24090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pic>
        <p:nvPicPr>
          <p:cNvPr id="905" name="Google Shape;905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1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. Three Speakers (1)">
  <p:cSld name="TITLE_2_1_1_1_2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11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112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909" name="Google Shape;909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0095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911" name="Google Shape;911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893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912" name="Google Shape;912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921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913" name="Google Shape;913;p112"/>
          <p:cNvSpPr txBox="1">
            <a:spLocks noGrp="1"/>
          </p:cNvSpPr>
          <p:nvPr>
            <p:ph type="title" idx="2"/>
          </p:nvPr>
        </p:nvSpPr>
        <p:spPr>
          <a:xfrm>
            <a:off x="-55387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14" name="Google Shape;914;p112"/>
          <p:cNvSpPr txBox="1">
            <a:spLocks noGrp="1"/>
          </p:cNvSpPr>
          <p:nvPr>
            <p:ph type="title" idx="3"/>
          </p:nvPr>
        </p:nvSpPr>
        <p:spPr>
          <a:xfrm>
            <a:off x="-96387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15" name="Google Shape;915;p112"/>
          <p:cNvSpPr txBox="1">
            <a:spLocks noGrp="1"/>
          </p:cNvSpPr>
          <p:nvPr>
            <p:ph type="title" idx="4"/>
          </p:nvPr>
        </p:nvSpPr>
        <p:spPr>
          <a:xfrm>
            <a:off x="14571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12"/>
          <p:cNvSpPr txBox="1">
            <a:spLocks noGrp="1"/>
          </p:cNvSpPr>
          <p:nvPr>
            <p:ph type="title" idx="5"/>
          </p:nvPr>
        </p:nvSpPr>
        <p:spPr>
          <a:xfrm>
            <a:off x="28477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17" name="Google Shape;917;p112"/>
          <p:cNvSpPr txBox="1">
            <a:spLocks noGrp="1"/>
          </p:cNvSpPr>
          <p:nvPr>
            <p:ph type="title" idx="6"/>
          </p:nvPr>
        </p:nvSpPr>
        <p:spPr>
          <a:xfrm>
            <a:off x="28067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18" name="Google Shape;918;p112"/>
          <p:cNvSpPr txBox="1">
            <a:spLocks noGrp="1"/>
          </p:cNvSpPr>
          <p:nvPr>
            <p:ph type="title" idx="7"/>
          </p:nvPr>
        </p:nvSpPr>
        <p:spPr>
          <a:xfrm>
            <a:off x="30488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12"/>
          <p:cNvSpPr txBox="1">
            <a:spLocks noGrp="1"/>
          </p:cNvSpPr>
          <p:nvPr>
            <p:ph type="title" idx="8"/>
          </p:nvPr>
        </p:nvSpPr>
        <p:spPr>
          <a:xfrm>
            <a:off x="57565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20" name="Google Shape;920;p112"/>
          <p:cNvSpPr txBox="1">
            <a:spLocks noGrp="1"/>
          </p:cNvSpPr>
          <p:nvPr>
            <p:ph type="title" idx="9"/>
          </p:nvPr>
        </p:nvSpPr>
        <p:spPr>
          <a:xfrm>
            <a:off x="57155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21" name="Google Shape;921;p112"/>
          <p:cNvSpPr txBox="1">
            <a:spLocks noGrp="1"/>
          </p:cNvSpPr>
          <p:nvPr>
            <p:ph type="title" idx="13"/>
          </p:nvPr>
        </p:nvSpPr>
        <p:spPr>
          <a:xfrm>
            <a:off x="59576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laybook">
  <p:cSld name="TITLE_AND_BODY_1_1_1_1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2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2"/>
          <p:cNvSpPr txBox="1">
            <a:spLocks noGrp="1"/>
          </p:cNvSpPr>
          <p:nvPr>
            <p:ph type="title"/>
          </p:nvPr>
        </p:nvSpPr>
        <p:spPr>
          <a:xfrm>
            <a:off x="155050" y="33250"/>
            <a:ext cx="83877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subTitle" idx="1"/>
          </p:nvPr>
        </p:nvSpPr>
        <p:spPr>
          <a:xfrm>
            <a:off x="805650" y="3797625"/>
            <a:ext cx="75327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199CC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12" descr="movement white transparency swoop_Big Title.png"/>
          <p:cNvPicPr preferRelativeResize="0"/>
          <p:nvPr/>
        </p:nvPicPr>
        <p:blipFill rotWithShape="1">
          <a:blip r:embed="rId3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2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3" name="Google Shape;12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. Three Speakers (2)">
  <p:cSld name="TITLE_2_1_1_1_2_3_2_1">
    <p:bg>
      <p:bgPr>
        <a:solidFill>
          <a:srgbClr val="FFFFFF"/>
        </a:solidFill>
        <a:effectLst/>
      </p:bgPr>
    </p:bg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13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926" name="Google Shape;926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0095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927" name="Google Shape;927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893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928" name="Google Shape;928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21" y="1241401"/>
            <a:ext cx="2203800" cy="2203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929" name="Google Shape;929;p113"/>
          <p:cNvSpPr txBox="1">
            <a:spLocks noGrp="1"/>
          </p:cNvSpPr>
          <p:nvPr>
            <p:ph type="title" idx="2"/>
          </p:nvPr>
        </p:nvSpPr>
        <p:spPr>
          <a:xfrm>
            <a:off x="-55387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30" name="Google Shape;930;p113"/>
          <p:cNvSpPr txBox="1">
            <a:spLocks noGrp="1"/>
          </p:cNvSpPr>
          <p:nvPr>
            <p:ph type="title" idx="3"/>
          </p:nvPr>
        </p:nvSpPr>
        <p:spPr>
          <a:xfrm>
            <a:off x="-96387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1" name="Google Shape;931;p113"/>
          <p:cNvSpPr txBox="1">
            <a:spLocks noGrp="1"/>
          </p:cNvSpPr>
          <p:nvPr>
            <p:ph type="title" idx="4"/>
          </p:nvPr>
        </p:nvSpPr>
        <p:spPr>
          <a:xfrm>
            <a:off x="14571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932" name="Google Shape;932;p113"/>
          <p:cNvSpPr txBox="1">
            <a:spLocks noGrp="1"/>
          </p:cNvSpPr>
          <p:nvPr>
            <p:ph type="title" idx="5"/>
          </p:nvPr>
        </p:nvSpPr>
        <p:spPr>
          <a:xfrm>
            <a:off x="28477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33" name="Google Shape;933;p113"/>
          <p:cNvSpPr txBox="1">
            <a:spLocks noGrp="1"/>
          </p:cNvSpPr>
          <p:nvPr>
            <p:ph type="title" idx="6"/>
          </p:nvPr>
        </p:nvSpPr>
        <p:spPr>
          <a:xfrm>
            <a:off x="28067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4" name="Google Shape;934;p113"/>
          <p:cNvSpPr txBox="1">
            <a:spLocks noGrp="1"/>
          </p:cNvSpPr>
          <p:nvPr>
            <p:ph type="title" idx="7"/>
          </p:nvPr>
        </p:nvSpPr>
        <p:spPr>
          <a:xfrm>
            <a:off x="30488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113"/>
          <p:cNvSpPr txBox="1">
            <a:spLocks noGrp="1"/>
          </p:cNvSpPr>
          <p:nvPr>
            <p:ph type="title" idx="8"/>
          </p:nvPr>
        </p:nvSpPr>
        <p:spPr>
          <a:xfrm>
            <a:off x="575658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936" name="Google Shape;936;p113"/>
          <p:cNvSpPr txBox="1">
            <a:spLocks noGrp="1"/>
          </p:cNvSpPr>
          <p:nvPr>
            <p:ph type="title" idx="9"/>
          </p:nvPr>
        </p:nvSpPr>
        <p:spPr>
          <a:xfrm>
            <a:off x="571558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7" name="Google Shape;937;p113"/>
          <p:cNvSpPr txBox="1">
            <a:spLocks noGrp="1"/>
          </p:cNvSpPr>
          <p:nvPr>
            <p:ph type="title" idx="13"/>
          </p:nvPr>
        </p:nvSpPr>
        <p:spPr>
          <a:xfrm>
            <a:off x="595768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0096D6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96D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. Branded Blank - Gradient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1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. Branded Blank - White">
  <p:cSld name="BLANK_1_3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p1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1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ssion Title / Speaker" type="secHead">
  <p:cSld name="SECTION_HEADER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17"/>
          <p:cNvSpPr txBox="1">
            <a:spLocks noGrp="1"/>
          </p:cNvSpPr>
          <p:nvPr>
            <p:ph type="sldNum" idx="12"/>
          </p:nvPr>
        </p:nvSpPr>
        <p:spPr>
          <a:xfrm>
            <a:off x="8453383" y="462697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7" name="Google Shape;947;p1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1000" y="-36237"/>
            <a:ext cx="9265998" cy="5215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8" name="Google Shape;948;p117"/>
          <p:cNvCxnSpPr/>
          <p:nvPr/>
        </p:nvCxnSpPr>
        <p:spPr>
          <a:xfrm>
            <a:off x="3078875" y="2541344"/>
            <a:ext cx="2948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949" name="Google Shape;949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17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1" name="Google Shape;951;p117"/>
          <p:cNvSpPr txBox="1">
            <a:spLocks noGrp="1"/>
          </p:cNvSpPr>
          <p:nvPr>
            <p:ph type="title"/>
          </p:nvPr>
        </p:nvSpPr>
        <p:spPr>
          <a:xfrm>
            <a:off x="-61050" y="1961225"/>
            <a:ext cx="9266100" cy="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52" name="Google Shape;952;p117"/>
          <p:cNvSpPr txBox="1">
            <a:spLocks noGrp="1"/>
          </p:cNvSpPr>
          <p:nvPr>
            <p:ph type="subTitle" idx="1"/>
          </p:nvPr>
        </p:nvSpPr>
        <p:spPr>
          <a:xfrm>
            <a:off x="-61050" y="2541125"/>
            <a:ext cx="92661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">
  <p:cSld name="SECTION_HEADER_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1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5200" y="-48775"/>
            <a:ext cx="9314397" cy="524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18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7" name="Google Shape;957;p118"/>
          <p:cNvSpPr txBox="1">
            <a:spLocks noGrp="1"/>
          </p:cNvSpPr>
          <p:nvPr>
            <p:ph type="title"/>
          </p:nvPr>
        </p:nvSpPr>
        <p:spPr>
          <a:xfrm>
            <a:off x="0" y="2234450"/>
            <a:ext cx="91440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Slide 2 - Dark">
  <p:cSld name="TITLE_ONLY_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9025" y="-68625"/>
            <a:ext cx="9422048" cy="5280751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19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1" name="Google Shape;961;p119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2" name="Google Shape;962;p119"/>
          <p:cNvSpPr txBox="1">
            <a:spLocks noGrp="1"/>
          </p:cNvSpPr>
          <p:nvPr>
            <p:ph type="title"/>
          </p:nvPr>
        </p:nvSpPr>
        <p:spPr>
          <a:xfrm>
            <a:off x="161475" y="151400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63" name="Google Shape;963;p119"/>
          <p:cNvSpPr txBox="1">
            <a:spLocks noGrp="1"/>
          </p:cNvSpPr>
          <p:nvPr>
            <p:ph type="title" idx="2"/>
          </p:nvPr>
        </p:nvSpPr>
        <p:spPr>
          <a:xfrm>
            <a:off x="161475" y="697625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964" name="Google Shape;96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Image">
  <p:cSld name="CUSTOM_4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1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5912" y="-27749"/>
            <a:ext cx="9235824" cy="5198999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0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68" name="Google Shape;96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20"/>
          <p:cNvSpPr txBox="1">
            <a:spLocks noGrp="1"/>
          </p:cNvSpPr>
          <p:nvPr>
            <p:ph type="title"/>
          </p:nvPr>
        </p:nvSpPr>
        <p:spPr>
          <a:xfrm>
            <a:off x="161475" y="151400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70" name="Google Shape;970;p120"/>
          <p:cNvSpPr txBox="1">
            <a:spLocks noGrp="1"/>
          </p:cNvSpPr>
          <p:nvPr>
            <p:ph type="title" idx="2"/>
          </p:nvPr>
        </p:nvSpPr>
        <p:spPr>
          <a:xfrm>
            <a:off x="161475" y="697625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Slide 1 - Dark">
  <p:cSld name="TITLE_ONLY_3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4662" y="-55187"/>
            <a:ext cx="9333324" cy="5253874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4" name="Google Shape;974;p121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5" name="Google Shape;97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21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77" name="Google Shape;977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21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9" name="Google Shape;979;p121"/>
          <p:cNvSpPr txBox="1">
            <a:spLocks noGrp="1"/>
          </p:cNvSpPr>
          <p:nvPr>
            <p:ph type="title"/>
          </p:nvPr>
        </p:nvSpPr>
        <p:spPr>
          <a:xfrm>
            <a:off x="161475" y="151400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80" name="Google Shape;980;p121"/>
          <p:cNvSpPr txBox="1">
            <a:spLocks noGrp="1"/>
          </p:cNvSpPr>
          <p:nvPr>
            <p:ph type="title" idx="3"/>
          </p:nvPr>
        </p:nvSpPr>
        <p:spPr>
          <a:xfrm>
            <a:off x="161475" y="697625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- Light 1">
  <p:cSld name="CUSTOM_3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3426" y="-27338"/>
            <a:ext cx="9270853" cy="51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22"/>
          <p:cNvSpPr txBox="1">
            <a:spLocks noGrp="1"/>
          </p:cNvSpPr>
          <p:nvPr>
            <p:ph type="title"/>
          </p:nvPr>
        </p:nvSpPr>
        <p:spPr>
          <a:xfrm>
            <a:off x="161475" y="75200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0096D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84" name="Google Shape;984;p122"/>
          <p:cNvSpPr txBox="1">
            <a:spLocks noGrp="1"/>
          </p:cNvSpPr>
          <p:nvPr>
            <p:ph type="title" idx="2"/>
          </p:nvPr>
        </p:nvSpPr>
        <p:spPr>
          <a:xfrm>
            <a:off x="161475" y="545225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10446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985" name="Google Shape;985;p122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0446E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10446E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10446E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1044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86" name="Google Shape;98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6216" y="4667375"/>
            <a:ext cx="898773" cy="3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iversity">
  <p:cSld name="CUSTOM_4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69100" y="633050"/>
            <a:ext cx="9962776" cy="458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/>
          <p:cNvPicPr preferRelativeResize="0"/>
          <p:nvPr/>
        </p:nvPicPr>
        <p:blipFill rotWithShape="1">
          <a:blip r:embed="rId3">
            <a:alphaModFix amt="69000"/>
          </a:blip>
          <a:srcRect t="31829" b="22823"/>
          <a:stretch/>
        </p:blipFill>
        <p:spPr>
          <a:xfrm>
            <a:off x="0" y="-1"/>
            <a:ext cx="9144009" cy="11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 rotWithShape="1">
          <a:blip r:embed="rId4">
            <a:alphaModFix amt="87000"/>
          </a:blip>
          <a:srcRect t="31829" b="22823"/>
          <a:stretch/>
        </p:blipFill>
        <p:spPr>
          <a:xfrm>
            <a:off x="0" y="-1"/>
            <a:ext cx="9144009" cy="11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5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/>
          <p:nvPr/>
        </p:nvSpPr>
        <p:spPr>
          <a:xfrm>
            <a:off x="157800" y="125375"/>
            <a:ext cx="6647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Second Street University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 rotWithShape="1">
          <a:blip r:embed="rId6">
            <a:alphaModFix/>
          </a:blip>
          <a:srcRect t="17884"/>
          <a:stretch/>
        </p:blipFill>
        <p:spPr>
          <a:xfrm>
            <a:off x="4141063" y="2898175"/>
            <a:ext cx="2782537" cy="304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0150" y="2759650"/>
            <a:ext cx="1978999" cy="29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5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1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6501" y="-106888"/>
            <a:ext cx="9517002" cy="53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Divider Slide - Dark">
  <p:cSld name="CAPTION_ONLY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24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91" name="Google Shape;991;p1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6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01" y="-7500"/>
            <a:ext cx="9220625" cy="5186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Speaker + Facts">
  <p:cSld name="TITLE_AND_BODY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6" name="Google Shape;996;p1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26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98" name="Google Shape;998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225" y="-40375"/>
            <a:ext cx="9322448" cy="52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26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Slide 1 - Dark 1">
  <p:cSld name="TITLE_ONLY_4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1050" y="-30400"/>
            <a:ext cx="9266003" cy="521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8305" y="4670887"/>
            <a:ext cx="892184" cy="3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27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05" name="Google Shape;1005;p127"/>
          <p:cNvSpPr txBox="1"/>
          <p:nvPr/>
        </p:nvSpPr>
        <p:spPr>
          <a:xfrm>
            <a:off x="53266" y="4738175"/>
            <a:ext cx="2031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#</a:t>
            </a:r>
            <a:r>
              <a:rPr lang="en-US" sz="1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SecondStreet</a:t>
            </a:r>
            <a:r>
              <a:rPr lang="en-US"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Summit</a:t>
            </a:r>
            <a:endParaRPr sz="12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06" name="Google Shape;1006;p127"/>
          <p:cNvSpPr txBox="1">
            <a:spLocks noGrp="1"/>
          </p:cNvSpPr>
          <p:nvPr>
            <p:ph type="title"/>
          </p:nvPr>
        </p:nvSpPr>
        <p:spPr>
          <a:xfrm>
            <a:off x="161475" y="151400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007" name="Google Shape;1007;p127"/>
          <p:cNvSpPr txBox="1">
            <a:spLocks noGrp="1"/>
          </p:cNvSpPr>
          <p:nvPr>
            <p:ph type="title" idx="2"/>
          </p:nvPr>
        </p:nvSpPr>
        <p:spPr>
          <a:xfrm>
            <a:off x="161475" y="697625"/>
            <a:ext cx="7331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4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155050" y="109450"/>
            <a:ext cx="83877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683975" y="1130850"/>
            <a:ext cx="7943400" cy="3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○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■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pic>
        <p:nvPicPr>
          <p:cNvPr id="136" name="Google Shape;136;p14" descr="movement white transparency swoop_Big Title.png"/>
          <p:cNvPicPr preferRelativeResize="0"/>
          <p:nvPr/>
        </p:nvPicPr>
        <p:blipFill rotWithShape="1">
          <a:blip r:embed="rId3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8" name="Google Shape;13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">
  <p:cSld name="BLANK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155050" y="0"/>
            <a:ext cx="83877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164150" y="422150"/>
            <a:ext cx="67395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p15" descr="movement white transparency swoop_Big Title.png"/>
          <p:cNvPicPr preferRelativeResize="0"/>
          <p:nvPr/>
        </p:nvPicPr>
        <p:blipFill rotWithShape="1">
          <a:blip r:embed="rId3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5" name="Google Shape;14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Header">
  <p:cSld name="BLANK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descr="movement white transparency swoop_Big Title.png"/>
          <p:cNvPicPr preferRelativeResize="0"/>
          <p:nvPr/>
        </p:nvPicPr>
        <p:blipFill rotWithShape="1">
          <a:blip r:embed="rId2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9" name="Google Shape;14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CUSTOM_6">
    <p:bg>
      <p:bgPr>
        <a:solidFill>
          <a:srgbClr val="FF691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1042650" y="1322350"/>
            <a:ext cx="70587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52" name="Google Shape;152;p17"/>
          <p:cNvCxnSpPr/>
          <p:nvPr/>
        </p:nvCxnSpPr>
        <p:spPr>
          <a:xfrm>
            <a:off x="1346710" y="3127152"/>
            <a:ext cx="64506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53" name="Google Shape;153;p17"/>
          <p:cNvPicPr preferRelativeResize="0"/>
          <p:nvPr/>
        </p:nvPicPr>
        <p:blipFill rotWithShape="1">
          <a:blip r:embed="rId2">
            <a:alphaModFix amt="68000"/>
          </a:blip>
          <a:srcRect t="30883" b="25506"/>
          <a:stretch/>
        </p:blipFill>
        <p:spPr>
          <a:xfrm rot="10800000">
            <a:off x="-49950" y="3989762"/>
            <a:ext cx="9428733" cy="1198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Sub-Section">
  <p:cSld name="CUSTOM_6_2">
    <p:bg>
      <p:bgPr>
        <a:solidFill>
          <a:srgbClr val="999999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8" descr="movement white transparency swoop_Big Title.png"/>
          <p:cNvPicPr preferRelativeResize="0"/>
          <p:nvPr/>
        </p:nvPicPr>
        <p:blipFill rotWithShape="1">
          <a:blip r:embed="rId2">
            <a:alphaModFix amt="90000"/>
          </a:blip>
          <a:srcRect b="77253"/>
          <a:stretch/>
        </p:blipFill>
        <p:spPr>
          <a:xfrm rot="10800000">
            <a:off x="0" y="3973500"/>
            <a:ext cx="9144000" cy="1169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1042650" y="1322350"/>
            <a:ext cx="70587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57" name="Google Shape;157;p18"/>
          <p:cNvCxnSpPr/>
          <p:nvPr/>
        </p:nvCxnSpPr>
        <p:spPr>
          <a:xfrm>
            <a:off x="1346710" y="3127152"/>
            <a:ext cx="64506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Header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9" descr="movement white transparency swoop_Big Title.png"/>
          <p:cNvPicPr preferRelativeResize="0"/>
          <p:nvPr/>
        </p:nvPicPr>
        <p:blipFill rotWithShape="1">
          <a:blip r:embed="rId2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4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1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s">
  <p:cSld name="CUSTOM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 descr="movement white transparency swoop_Big Title.png"/>
          <p:cNvPicPr preferRelativeResize="0"/>
          <p:nvPr/>
        </p:nvPicPr>
        <p:blipFill rotWithShape="1">
          <a:blip r:embed="rId2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6861731" y="1594635"/>
            <a:ext cx="1923300" cy="192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191575" y="3518225"/>
            <a:ext cx="34365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199CC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2"/>
          </p:nvPr>
        </p:nvSpPr>
        <p:spPr>
          <a:xfrm>
            <a:off x="1191575" y="3772800"/>
            <a:ext cx="34365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99CC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3"/>
          </p:nvPr>
        </p:nvSpPr>
        <p:spPr>
          <a:xfrm>
            <a:off x="1191575" y="3970800"/>
            <a:ext cx="34365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99CC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4"/>
          </p:nvPr>
        </p:nvSpPr>
        <p:spPr>
          <a:xfrm>
            <a:off x="5033225" y="3518213"/>
            <a:ext cx="34365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199CC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5"/>
          </p:nvPr>
        </p:nvSpPr>
        <p:spPr>
          <a:xfrm>
            <a:off x="5033225" y="3772788"/>
            <a:ext cx="34365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99CC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6"/>
          </p:nvPr>
        </p:nvSpPr>
        <p:spPr>
          <a:xfrm>
            <a:off x="5033225" y="3970788"/>
            <a:ext cx="3436500" cy="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199CC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/>
          <p:nvPr/>
        </p:nvSpPr>
        <p:spPr>
          <a:xfrm>
            <a:off x="157800" y="125375"/>
            <a:ext cx="6647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Welcome!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1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5865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None/>
              <a:defRPr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Pts val="1400"/>
              <a:buFont typeface="Avenir"/>
              <a:buNone/>
              <a:defRPr sz="4400" b="0" i="0" u="none" strike="noStrike" cap="none">
                <a:solidFill>
                  <a:srgbClr val="10253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1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457201" y="205979"/>
            <a:ext cx="5865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None/>
              <a:defRPr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E7363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2C154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2C15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2C154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2C154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">
  <p:cSld name="1_Titl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1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836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367627" y="1141601"/>
            <a:ext cx="75357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87441"/>
              </a:lnSpc>
              <a:spcBef>
                <a:spcPts val="17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86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  <a:defRPr sz="4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sualize Winning Quote 1">
  <p:cSld name="1_Visualize Winning Quote 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>
            <a:spLocks noGrp="1"/>
          </p:cNvSpPr>
          <p:nvPr>
            <p:ph type="pic" idx="2"/>
          </p:nvPr>
        </p:nvSpPr>
        <p:spPr>
          <a:xfrm>
            <a:off x="0" y="-3605"/>
            <a:ext cx="7085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6002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972175" y="-98778"/>
            <a:ext cx="4224300" cy="53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>
            <a:spLocks noGrp="1"/>
          </p:cNvSpPr>
          <p:nvPr>
            <p:ph type="body" idx="1"/>
          </p:nvPr>
        </p:nvSpPr>
        <p:spPr>
          <a:xfrm>
            <a:off x="5963950" y="1007393"/>
            <a:ext cx="2700900" cy="28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rgbClr val="E73636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2C154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2C15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2C154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2C154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. Two Speakers (1)">
  <p:cSld name="TITLE_2_1_1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>
            <a:spLocks noGrp="1"/>
          </p:cNvSpPr>
          <p:nvPr>
            <p:ph type="title" idx="2"/>
          </p:nvPr>
        </p:nvSpPr>
        <p:spPr>
          <a:xfrm>
            <a:off x="893638" y="3699965"/>
            <a:ext cx="348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title" idx="3"/>
          </p:nvPr>
        </p:nvSpPr>
        <p:spPr>
          <a:xfrm>
            <a:off x="852638" y="4055618"/>
            <a:ext cx="3530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title" idx="4"/>
          </p:nvPr>
        </p:nvSpPr>
        <p:spPr>
          <a:xfrm>
            <a:off x="1094738" y="4341047"/>
            <a:ext cx="301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 idx="5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title" idx="6"/>
          </p:nvPr>
        </p:nvSpPr>
        <p:spPr>
          <a:xfrm>
            <a:off x="4760963" y="4055618"/>
            <a:ext cx="3530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 idx="7"/>
          </p:nvPr>
        </p:nvSpPr>
        <p:spPr>
          <a:xfrm>
            <a:off x="5003063" y="4341047"/>
            <a:ext cx="301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37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pic>
        <p:nvPicPr>
          <p:cNvPr id="204" name="Google Shape;2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7124" y="1240362"/>
            <a:ext cx="2409000" cy="24090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50" y="1896218"/>
            <a:ext cx="5994499" cy="9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Main Title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985" y="1457925"/>
            <a:ext cx="6333025" cy="10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1799675" y="2301674"/>
            <a:ext cx="5899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">
  <p:cSld name="CUSTOM_3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/>
        </p:nvSpPr>
        <p:spPr>
          <a:xfrm>
            <a:off x="157800" y="125375"/>
            <a:ext cx="6647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Questions?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2" name="Google Shape;32;p4" descr="GoToWebinar Bo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850" y="1148000"/>
            <a:ext cx="3219300" cy="309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593775" y="2047700"/>
            <a:ext cx="43053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Do you have questions?</a:t>
            </a:r>
            <a:endParaRPr sz="3000" b="1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Ask in the GoToWebinar panel.</a:t>
            </a:r>
            <a:endParaRPr sz="2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" name="Google Shape;34;p4" descr="movement white transparency swoop_Big Title.png"/>
          <p:cNvPicPr preferRelativeResize="0"/>
          <p:nvPr/>
        </p:nvPicPr>
        <p:blipFill rotWithShape="1">
          <a:blip r:embed="rId4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Title Slide (1)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158550" y="1890941"/>
            <a:ext cx="89853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 amt="62000"/>
          </a:blip>
          <a:srcRect t="47973" b="48388"/>
          <a:stretch/>
        </p:blipFill>
        <p:spPr>
          <a:xfrm>
            <a:off x="2714900" y="2681986"/>
            <a:ext cx="3714197" cy="18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econdary Title Slide (1)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/>
          <p:nvPr/>
        </p:nvSpPr>
        <p:spPr>
          <a:xfrm>
            <a:off x="2118700" y="1529984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0" y="2044609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Midway Title Slide (1)">
  <p:cSld name="TITLE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0" y="2057842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Title Slide (2)">
  <p:cSld name="TITLE_2_1_2">
    <p:bg>
      <p:bgPr>
        <a:solidFill>
          <a:srgbClr val="FFFFFF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>
            <a:spLocks noGrp="1"/>
          </p:cNvSpPr>
          <p:nvPr>
            <p:ph type="title"/>
          </p:nvPr>
        </p:nvSpPr>
        <p:spPr>
          <a:xfrm>
            <a:off x="158550" y="1890941"/>
            <a:ext cx="89853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10446E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 rotWithShape="1">
          <a:blip r:embed="rId2">
            <a:alphaModFix amt="81000"/>
          </a:blip>
          <a:srcRect t="47973" b="48388"/>
          <a:stretch/>
        </p:blipFill>
        <p:spPr>
          <a:xfrm>
            <a:off x="2714900" y="2703250"/>
            <a:ext cx="3714197" cy="18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Secondary Title Slide (2)">
  <p:cSld name="TITLE_2_1_1_2">
    <p:bg>
      <p:bgPr>
        <a:solidFill>
          <a:srgbClr val="FFFFFF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3091" y="410633"/>
            <a:ext cx="4961800" cy="384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1044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Midway Title Slide (2)">
  <p:cSld name="TITLE_2_1_1_1_1">
    <p:bg>
      <p:bgPr>
        <a:solidFill>
          <a:srgbClr val="FFFFF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0" y="2044609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37" name="Google Shape;23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7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Title &amp; Body (1)">
  <p:cSld name="TITLE_2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8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Title, Sub-header, &amp; Body (1)">
  <p:cSld name="TITLE_2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47" name="Google Shape;247;p39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Title &amp; Body (2)">
  <p:cSld name="TITLE_2_1_1_2_1">
    <p:bg>
      <p:bgPr>
        <a:solidFill>
          <a:srgbClr val="FFFFF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0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. Title, Sub-header, &amp; Body (2)">
  <p:cSld name="TITLE_2_1_1_2_1_1">
    <p:bg>
      <p:bgPr>
        <a:solidFill>
          <a:srgbClr val="FFFFFF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59" name="Google Shape;259;p41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1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1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itter Page">
  <p:cSld name="CUSTOM_4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 descr="ss twitter page aug2016.png"/>
          <p:cNvPicPr preferRelativeResize="0"/>
          <p:nvPr/>
        </p:nvPicPr>
        <p:blipFill rotWithShape="1">
          <a:blip r:embed="rId2">
            <a:alphaModFix/>
          </a:blip>
          <a:srcRect l="8094" r="5980"/>
          <a:stretch/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3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/>
        </p:nvSpPr>
        <p:spPr>
          <a:xfrm>
            <a:off x="157800" y="125375"/>
            <a:ext cx="6647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Follow </a:t>
            </a:r>
            <a:r>
              <a:rPr lang="en-US" sz="3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@secondstreet</a:t>
            </a: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on Twitter!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. Title &amp; Body (2) + Laptop">
  <p:cSld name="TITLE_2_1_1_2_1_1_1">
    <p:bg>
      <p:bgPr>
        <a:solidFill>
          <a:srgbClr val="FF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42"/>
          <p:cNvGrpSpPr/>
          <p:nvPr/>
        </p:nvGrpSpPr>
        <p:grpSpPr>
          <a:xfrm>
            <a:off x="2013100" y="688670"/>
            <a:ext cx="8170776" cy="4723731"/>
            <a:chOff x="2013100" y="688670"/>
            <a:chExt cx="8170776" cy="4723731"/>
          </a:xfrm>
        </p:grpSpPr>
        <p:pic>
          <p:nvPicPr>
            <p:cNvPr id="271" name="Google Shape;271;p42"/>
            <p:cNvPicPr preferRelativeResize="0"/>
            <p:nvPr/>
          </p:nvPicPr>
          <p:blipFill>
            <a:blip r:embed="rId4">
              <a:alphaModFix amt="38000"/>
            </a:blip>
            <a:stretch>
              <a:fillRect/>
            </a:stretch>
          </p:blipFill>
          <p:spPr>
            <a:xfrm>
              <a:off x="2013100" y="4554300"/>
              <a:ext cx="8170776" cy="8581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2" name="Google Shape;272;p42"/>
            <p:cNvGrpSpPr/>
            <p:nvPr/>
          </p:nvGrpSpPr>
          <p:grpSpPr>
            <a:xfrm>
              <a:off x="2624656" y="688670"/>
              <a:ext cx="6883519" cy="4199352"/>
              <a:chOff x="3846138" y="1313375"/>
              <a:chExt cx="5165480" cy="3151247"/>
            </a:xfrm>
          </p:grpSpPr>
          <p:pic>
            <p:nvPicPr>
              <p:cNvPr id="273" name="Google Shape;273;p4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846138" y="1313375"/>
                <a:ext cx="5165480" cy="31512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4" name="Google Shape;274;p42"/>
              <p:cNvSpPr/>
              <p:nvPr/>
            </p:nvSpPr>
            <p:spPr>
              <a:xfrm>
                <a:off x="4345200" y="1473320"/>
                <a:ext cx="4183500" cy="26475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. Title &amp; Body (2) + Mobile">
  <p:cSld name="TITLE_2_1_1_2_1_1_1_1">
    <p:bg>
      <p:bgPr>
        <a:solidFill>
          <a:srgbClr val="FF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281" name="Google Shape;28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1032" y="536725"/>
            <a:ext cx="2184976" cy="4427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. Title &amp; Body (2) + Tablet">
  <p:cSld name="TITLE_2_1_1_2_1_1_1_1_1">
    <p:bg>
      <p:bgPr>
        <a:solidFill>
          <a:srgbClr val="FFFFFF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4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290" name="Google Shape;2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4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44"/>
          <p:cNvGrpSpPr/>
          <p:nvPr/>
        </p:nvGrpSpPr>
        <p:grpSpPr>
          <a:xfrm>
            <a:off x="4891850" y="580300"/>
            <a:ext cx="4117476" cy="4796875"/>
            <a:chOff x="4891850" y="580300"/>
            <a:chExt cx="4117476" cy="4796875"/>
          </a:xfrm>
        </p:grpSpPr>
        <p:pic>
          <p:nvPicPr>
            <p:cNvPr id="293" name="Google Shape;293;p44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4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295" name="Google Shape;295;p44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6" name="Google Shape;296;p44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297" name="Google Shape;297;p44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8" name="Google Shape;298;p4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. Title &amp; Body (2) + Multiple Phones">
  <p:cSld name="TITLE_2_1_1_2_1_1_1_1_1_1">
    <p:bg>
      <p:bgPr>
        <a:solidFill>
          <a:srgbClr val="FFFFFF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5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5276187" y="4621916"/>
            <a:ext cx="2245638" cy="5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7066525" y="4584495"/>
            <a:ext cx="2191962" cy="49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5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3523384" y="4584495"/>
            <a:ext cx="2191962" cy="49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0528" y="1294050"/>
            <a:ext cx="1567072" cy="318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6678" y="1294050"/>
            <a:ext cx="1567072" cy="318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2828" y="1294050"/>
            <a:ext cx="1567072" cy="318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. Title, Sub-header, &amp; Body (3)">
  <p:cSld name="TITLE_2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6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6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6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. Title &amp; Body (3) + Laptop Screenshot">
  <p:cSld name="TITLE_2_1_1_1_2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7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25" name="Google Shape;325;p47"/>
          <p:cNvGrpSpPr/>
          <p:nvPr/>
        </p:nvGrpSpPr>
        <p:grpSpPr>
          <a:xfrm>
            <a:off x="2013100" y="688670"/>
            <a:ext cx="8170776" cy="4723731"/>
            <a:chOff x="2013100" y="688670"/>
            <a:chExt cx="8170776" cy="4723731"/>
          </a:xfrm>
        </p:grpSpPr>
        <p:pic>
          <p:nvPicPr>
            <p:cNvPr id="326" name="Google Shape;326;p47"/>
            <p:cNvPicPr preferRelativeResize="0"/>
            <p:nvPr/>
          </p:nvPicPr>
          <p:blipFill>
            <a:blip r:embed="rId4">
              <a:alphaModFix amt="76000"/>
            </a:blip>
            <a:stretch>
              <a:fillRect/>
            </a:stretch>
          </p:blipFill>
          <p:spPr>
            <a:xfrm>
              <a:off x="2013100" y="4554300"/>
              <a:ext cx="8170776" cy="8581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7" name="Google Shape;327;p47"/>
            <p:cNvGrpSpPr/>
            <p:nvPr/>
          </p:nvGrpSpPr>
          <p:grpSpPr>
            <a:xfrm>
              <a:off x="2624656" y="688670"/>
              <a:ext cx="6883519" cy="4199352"/>
              <a:chOff x="3846138" y="1313375"/>
              <a:chExt cx="5165480" cy="3151247"/>
            </a:xfrm>
          </p:grpSpPr>
          <p:pic>
            <p:nvPicPr>
              <p:cNvPr id="328" name="Google Shape;328;p4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846138" y="1313375"/>
                <a:ext cx="5165480" cy="31512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9" name="Google Shape;329;p47"/>
              <p:cNvSpPr/>
              <p:nvPr/>
            </p:nvSpPr>
            <p:spPr>
              <a:xfrm>
                <a:off x="4345200" y="1473320"/>
                <a:ext cx="4183500" cy="26475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. Title &amp; Body (3) + Mobile Screenshot">
  <p:cSld name="TITLE_2_1_1_1_2_1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48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8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37" name="Google Shape;337;p48"/>
          <p:cNvGrpSpPr/>
          <p:nvPr/>
        </p:nvGrpSpPr>
        <p:grpSpPr>
          <a:xfrm>
            <a:off x="5072130" y="536725"/>
            <a:ext cx="3064427" cy="4851852"/>
            <a:chOff x="5072130" y="536725"/>
            <a:chExt cx="3064427" cy="4851852"/>
          </a:xfrm>
        </p:grpSpPr>
        <p:pic>
          <p:nvPicPr>
            <p:cNvPr id="338" name="Google Shape;338;p48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5072130" y="4694865"/>
              <a:ext cx="3064427" cy="693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51032" y="536725"/>
              <a:ext cx="2184976" cy="44272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. Title &amp; Body (3) + Tablet Screenshot ">
  <p:cSld name="TITLE_2_1_1_1_2_1_1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49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9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9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47" name="Google Shape;347;p49"/>
          <p:cNvGrpSpPr/>
          <p:nvPr/>
        </p:nvGrpSpPr>
        <p:grpSpPr>
          <a:xfrm>
            <a:off x="4891850" y="580300"/>
            <a:ext cx="4117476" cy="4796875"/>
            <a:chOff x="4891850" y="580300"/>
            <a:chExt cx="4117476" cy="4796875"/>
          </a:xfrm>
        </p:grpSpPr>
        <p:pic>
          <p:nvPicPr>
            <p:cNvPr id="348" name="Google Shape;348;p49"/>
            <p:cNvPicPr preferRelativeResize="0"/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" name="Google Shape;349;p49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350" name="Google Shape;350;p49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1" name="Google Shape;351;p49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352" name="Google Shape;352;p49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3" name="Google Shape;353;p49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. Title &amp; Body (3) + Multiple Phones">
  <p:cSld name="TITLE_2_1_1_1_2_1_1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50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0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body" idx="1"/>
          </p:nvPr>
        </p:nvSpPr>
        <p:spPr>
          <a:xfrm>
            <a:off x="78630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61" name="Google Shape;361;p50"/>
          <p:cNvGrpSpPr/>
          <p:nvPr/>
        </p:nvGrpSpPr>
        <p:grpSpPr>
          <a:xfrm>
            <a:off x="3523384" y="1294050"/>
            <a:ext cx="2191962" cy="3786653"/>
            <a:chOff x="3523384" y="1294050"/>
            <a:chExt cx="2191962" cy="3786653"/>
          </a:xfrm>
        </p:grpSpPr>
        <p:pic>
          <p:nvPicPr>
            <p:cNvPr id="362" name="Google Shape;362;p50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3523384" y="4584495"/>
              <a:ext cx="2191962" cy="496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0528" y="1294050"/>
              <a:ext cx="1567072" cy="31802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4" name="Google Shape;364;p50"/>
          <p:cNvGrpSpPr/>
          <p:nvPr/>
        </p:nvGrpSpPr>
        <p:grpSpPr>
          <a:xfrm>
            <a:off x="7066525" y="1294050"/>
            <a:ext cx="2191962" cy="3786652"/>
            <a:chOff x="7066525" y="1294050"/>
            <a:chExt cx="2191962" cy="3786652"/>
          </a:xfrm>
        </p:grpSpPr>
        <p:pic>
          <p:nvPicPr>
            <p:cNvPr id="365" name="Google Shape;365;p50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7066525" y="4584495"/>
              <a:ext cx="2191962" cy="49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52828" y="1294050"/>
              <a:ext cx="1567072" cy="31802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" name="Google Shape;367;p50"/>
          <p:cNvGrpSpPr/>
          <p:nvPr/>
        </p:nvGrpSpPr>
        <p:grpSpPr>
          <a:xfrm>
            <a:off x="5276187" y="1294050"/>
            <a:ext cx="2245638" cy="3822983"/>
            <a:chOff x="5276187" y="1294050"/>
            <a:chExt cx="2245638" cy="3822983"/>
          </a:xfrm>
        </p:grpSpPr>
        <p:pic>
          <p:nvPicPr>
            <p:cNvPr id="368" name="Google Shape;368;p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86678" y="1294050"/>
              <a:ext cx="1567072" cy="3180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50"/>
            <p:cNvPicPr preferRelativeResize="0"/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5276187" y="4608683"/>
              <a:ext cx="2245638" cy="5083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. Title, Sub-header &amp; Body (3) ">
  <p:cSld name="TITLE_2_1_1_1_2_1_1_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51"/>
          <p:cNvGrpSpPr/>
          <p:nvPr/>
        </p:nvGrpSpPr>
        <p:grpSpPr>
          <a:xfrm>
            <a:off x="0" y="7900"/>
            <a:ext cx="9144000" cy="1046475"/>
            <a:chOff x="0" y="7900"/>
            <a:chExt cx="9144000" cy="1046475"/>
          </a:xfrm>
        </p:grpSpPr>
        <p:pic>
          <p:nvPicPr>
            <p:cNvPr id="372" name="Google Shape;372;p51"/>
            <p:cNvPicPr preferRelativeResize="0"/>
            <p:nvPr/>
          </p:nvPicPr>
          <p:blipFill rotWithShape="1">
            <a:blip r:embed="rId3">
              <a:alphaModFix/>
            </a:blip>
            <a:srcRect l="1206" t="-6042" r="745" b="956"/>
            <a:stretch/>
          </p:blipFill>
          <p:spPr>
            <a:xfrm rot="10800000">
              <a:off x="9876" y="69925"/>
              <a:ext cx="9134124" cy="9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51"/>
            <p:cNvSpPr/>
            <p:nvPr/>
          </p:nvSpPr>
          <p:spPr>
            <a:xfrm>
              <a:off x="0" y="7900"/>
              <a:ext cx="9144000" cy="306600"/>
            </a:xfrm>
            <a:prstGeom prst="rect">
              <a:avLst/>
            </a:prstGeom>
            <a:solidFill>
              <a:srgbClr val="104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4" name="Google Shape;374;p51"/>
          <p:cNvPicPr preferRelativeResize="0"/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51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1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ady to Win">
  <p:cSld name="CUSTOM_5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/>
        </p:nvSpPr>
        <p:spPr>
          <a:xfrm>
            <a:off x="157800" y="125375"/>
            <a:ext cx="6647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Ready to WIN?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" name="Google Shape;44;p6"/>
          <p:cNvSpPr txBox="1"/>
          <p:nvPr/>
        </p:nvSpPr>
        <p:spPr>
          <a:xfrm>
            <a:off x="365175" y="1971500"/>
            <a:ext cx="43053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Tweet your favorite ideas!</a:t>
            </a:r>
            <a:endParaRPr sz="3000" b="1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Top tweets will win Second Street swag. </a:t>
            </a:r>
            <a:endParaRPr sz="2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" name="Google Shape;45;p6"/>
          <p:cNvSpPr txBox="1"/>
          <p:nvPr/>
        </p:nvSpPr>
        <p:spPr>
          <a:xfrm>
            <a:off x="365175" y="2854675"/>
            <a:ext cx="43053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rPr>
              <a:t>#secondstreetlab</a:t>
            </a:r>
            <a:endParaRPr sz="20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6" name="Google Shape;46;p6" descr="movement white transparency swoop_Big Title.png"/>
          <p:cNvPicPr preferRelativeResize="0"/>
          <p:nvPr/>
        </p:nvPicPr>
        <p:blipFill rotWithShape="1">
          <a:blip r:embed="rId3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. Title (2) + 1 Big Stat">
  <p:cSld name="TITLE_2_1_1_2_1_1_1_1_1_2">
    <p:bg>
      <p:bgPr>
        <a:solidFill>
          <a:srgbClr val="FFFFFF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2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84" name="Google Shape;3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2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2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2"/>
          <p:cNvSpPr txBox="1">
            <a:spLocks noGrp="1"/>
          </p:cNvSpPr>
          <p:nvPr>
            <p:ph type="title" idx="4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52"/>
          <p:cNvSpPr txBox="1">
            <a:spLocks noGrp="1"/>
          </p:cNvSpPr>
          <p:nvPr>
            <p:ph type="title" idx="5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. Title (2) + 2 Big Stats">
  <p:cSld name="TITLE_2_1_1_2_1_1_1_1_1_2_1">
    <p:bg>
      <p:bgPr>
        <a:solidFill>
          <a:srgbClr val="FFFFFF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392" name="Google Shape;392;p53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3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94" name="Google Shape;39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3"/>
          <p:cNvSpPr/>
          <p:nvPr/>
        </p:nvSpPr>
        <p:spPr>
          <a:xfrm>
            <a:off x="1672626" y="2680507"/>
            <a:ext cx="1736100" cy="1662900"/>
          </a:xfrm>
          <a:prstGeom prst="ellipse">
            <a:avLst/>
          </a:prstGeom>
          <a:solidFill>
            <a:srgbClr val="81C347"/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3"/>
          <p:cNvSpPr txBox="1">
            <a:spLocks noGrp="1"/>
          </p:cNvSpPr>
          <p:nvPr>
            <p:ph type="title" idx="4"/>
          </p:nvPr>
        </p:nvSpPr>
        <p:spPr>
          <a:xfrm>
            <a:off x="1672625" y="3130392"/>
            <a:ext cx="1736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97" name="Google Shape;397;p53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3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3"/>
          <p:cNvSpPr txBox="1">
            <a:spLocks noGrp="1"/>
          </p:cNvSpPr>
          <p:nvPr>
            <p:ph type="title" idx="5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53"/>
          <p:cNvSpPr txBox="1">
            <a:spLocks noGrp="1"/>
          </p:cNvSpPr>
          <p:nvPr>
            <p:ph type="title" idx="6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. Title (1) + 1 Big Stat">
  <p:cSld name="TITLE_2_1_1_1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04" name="Google Shape;404;p54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4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4"/>
          <p:cNvSpPr txBox="1">
            <a:spLocks noGrp="1"/>
          </p:cNvSpPr>
          <p:nvPr>
            <p:ph type="title" idx="4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title" idx="5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. Title (1) + 2 Big Stats">
  <p:cSld name="TITLE_2_1_1_1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13" name="Google Shape;413;p55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5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55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55"/>
          <p:cNvSpPr/>
          <p:nvPr/>
        </p:nvSpPr>
        <p:spPr>
          <a:xfrm>
            <a:off x="1672626" y="2680507"/>
            <a:ext cx="1736100" cy="1662900"/>
          </a:xfrm>
          <a:prstGeom prst="ellipse">
            <a:avLst/>
          </a:prstGeom>
          <a:solidFill>
            <a:srgbClr val="81C347"/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55"/>
          <p:cNvSpPr txBox="1">
            <a:spLocks noGrp="1"/>
          </p:cNvSpPr>
          <p:nvPr>
            <p:ph type="title" idx="4"/>
          </p:nvPr>
        </p:nvSpPr>
        <p:spPr>
          <a:xfrm>
            <a:off x="1672625" y="3130392"/>
            <a:ext cx="1736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5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55"/>
          <p:cNvSpPr txBox="1">
            <a:spLocks noGrp="1"/>
          </p:cNvSpPr>
          <p:nvPr>
            <p:ph type="title" idx="5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55"/>
          <p:cNvSpPr txBox="1">
            <a:spLocks noGrp="1"/>
          </p:cNvSpPr>
          <p:nvPr>
            <p:ph type="title" idx="6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. Big Quote (1)">
  <p:cSld name="TITLE_2_1_1_2_1_1_1_1_1_2_2">
    <p:bg>
      <p:bgPr>
        <a:solidFill>
          <a:srgbClr val="FFFFFF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6"/>
          <p:cNvSpPr/>
          <p:nvPr/>
        </p:nvSpPr>
        <p:spPr>
          <a:xfrm>
            <a:off x="4914555" y="25564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pic>
        <p:nvPicPr>
          <p:cNvPr id="425" name="Google Shape;425;p56"/>
          <p:cNvPicPr preferRelativeResize="0"/>
          <p:nvPr/>
        </p:nvPicPr>
        <p:blipFill rotWithShape="1">
          <a:blip r:embed="rId3">
            <a:alphaModFix amt="34000"/>
          </a:blip>
          <a:srcRect/>
          <a:stretch/>
        </p:blipFill>
        <p:spPr>
          <a:xfrm>
            <a:off x="2498500" y="35849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6"/>
          <p:cNvPicPr preferRelativeResize="0"/>
          <p:nvPr/>
        </p:nvPicPr>
        <p:blipFill rotWithShape="1">
          <a:blip r:embed="rId4">
            <a:alphaModFix amt="28000"/>
          </a:blip>
          <a:srcRect t="23117" b="23122"/>
          <a:stretch/>
        </p:blipFill>
        <p:spPr>
          <a:xfrm>
            <a:off x="2969941" y="1160622"/>
            <a:ext cx="3125245" cy="2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050" y="26209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8" name="Google Shape;428;p56"/>
          <p:cNvSpPr txBox="1">
            <a:spLocks noGrp="1"/>
          </p:cNvSpPr>
          <p:nvPr>
            <p:ph type="subTitle" idx="1"/>
          </p:nvPr>
        </p:nvSpPr>
        <p:spPr>
          <a:xfrm>
            <a:off x="3174926" y="2807500"/>
            <a:ext cx="1845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29" name="Google Shape;429;p56"/>
          <p:cNvSpPr txBox="1">
            <a:spLocks noGrp="1"/>
          </p:cNvSpPr>
          <p:nvPr>
            <p:ph type="subTitle" idx="2"/>
          </p:nvPr>
        </p:nvSpPr>
        <p:spPr>
          <a:xfrm>
            <a:off x="2716275" y="14032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6"/>
          <p:cNvSpPr txBox="1">
            <a:spLocks noGrp="1"/>
          </p:cNvSpPr>
          <p:nvPr>
            <p:ph type="subTitle" idx="3"/>
          </p:nvPr>
        </p:nvSpPr>
        <p:spPr>
          <a:xfrm>
            <a:off x="3163449" y="3110525"/>
            <a:ext cx="18450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. Big Quote (2)">
  <p:cSld name="TITLE_2_1_1_2_1_1_1_1_1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7"/>
          <p:cNvSpPr/>
          <p:nvPr/>
        </p:nvSpPr>
        <p:spPr>
          <a:xfrm>
            <a:off x="4914555" y="25564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57"/>
          <p:cNvPicPr preferRelativeResize="0"/>
          <p:nvPr/>
        </p:nvPicPr>
        <p:blipFill rotWithShape="1">
          <a:blip r:embed="rId3">
            <a:alphaModFix amt="34000"/>
          </a:blip>
          <a:srcRect/>
          <a:stretch/>
        </p:blipFill>
        <p:spPr>
          <a:xfrm>
            <a:off x="2498500" y="35849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7"/>
          <p:cNvPicPr preferRelativeResize="0"/>
          <p:nvPr/>
        </p:nvPicPr>
        <p:blipFill rotWithShape="1">
          <a:blip r:embed="rId4">
            <a:alphaModFix amt="12000"/>
          </a:blip>
          <a:srcRect t="23117" b="23122"/>
          <a:stretch/>
        </p:blipFill>
        <p:spPr>
          <a:xfrm>
            <a:off x="2877375" y="1141408"/>
            <a:ext cx="3310376" cy="24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050" y="26209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6" name="Google Shape;436;p57"/>
          <p:cNvSpPr txBox="1">
            <a:spLocks noGrp="1"/>
          </p:cNvSpPr>
          <p:nvPr>
            <p:ph type="subTitle" idx="1"/>
          </p:nvPr>
        </p:nvSpPr>
        <p:spPr>
          <a:xfrm>
            <a:off x="3174925" y="2807500"/>
            <a:ext cx="17397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37" name="Google Shape;437;p57"/>
          <p:cNvSpPr txBox="1">
            <a:spLocks noGrp="1"/>
          </p:cNvSpPr>
          <p:nvPr>
            <p:ph type="subTitle" idx="2"/>
          </p:nvPr>
        </p:nvSpPr>
        <p:spPr>
          <a:xfrm>
            <a:off x="2716275" y="14032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57"/>
          <p:cNvSpPr txBox="1">
            <a:spLocks noGrp="1"/>
          </p:cNvSpPr>
          <p:nvPr>
            <p:ph type="subTitle" idx="3"/>
          </p:nvPr>
        </p:nvSpPr>
        <p:spPr>
          <a:xfrm>
            <a:off x="3163449" y="3110525"/>
            <a:ext cx="17397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  <p:pic>
        <p:nvPicPr>
          <p:cNvPr id="439" name="Google Shape;43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. Title &amp; Body (1) - Supporting Quote">
  <p:cSld name="TITLE_2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43" name="Google Shape;443;p5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8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58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46" name="Google Shape;446;p58"/>
          <p:cNvPicPr preferRelativeResize="0"/>
          <p:nvPr/>
        </p:nvPicPr>
        <p:blipFill rotWithShape="1">
          <a:blip r:embed="rId4">
            <a:alphaModFix amt="34000"/>
          </a:blip>
          <a:srcRect/>
          <a:stretch/>
        </p:blipFill>
        <p:spPr>
          <a:xfrm>
            <a:off x="4708300" y="37373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8"/>
          <p:cNvPicPr preferRelativeResize="0"/>
          <p:nvPr/>
        </p:nvPicPr>
        <p:blipFill rotWithShape="1">
          <a:blip r:embed="rId5">
            <a:alphaModFix amt="12000"/>
          </a:blip>
          <a:srcRect t="23117" b="23122"/>
          <a:stretch/>
        </p:blipFill>
        <p:spPr>
          <a:xfrm>
            <a:off x="5087175" y="1293808"/>
            <a:ext cx="3310376" cy="24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8850" y="27733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9" name="Google Shape;449;p58"/>
          <p:cNvSpPr txBox="1">
            <a:spLocks noGrp="1"/>
          </p:cNvSpPr>
          <p:nvPr>
            <p:ph type="subTitle" idx="3"/>
          </p:nvPr>
        </p:nvSpPr>
        <p:spPr>
          <a:xfrm>
            <a:off x="5384719" y="2959900"/>
            <a:ext cx="16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0" name="Google Shape;450;p58"/>
          <p:cNvSpPr/>
          <p:nvPr/>
        </p:nvSpPr>
        <p:spPr>
          <a:xfrm>
            <a:off x="7124355" y="27088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5188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58"/>
          <p:cNvSpPr txBox="1">
            <a:spLocks noGrp="1"/>
          </p:cNvSpPr>
          <p:nvPr>
            <p:ph type="subTitle" idx="4"/>
          </p:nvPr>
        </p:nvSpPr>
        <p:spPr>
          <a:xfrm>
            <a:off x="4926075" y="15556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58"/>
          <p:cNvSpPr txBox="1">
            <a:spLocks noGrp="1"/>
          </p:cNvSpPr>
          <p:nvPr>
            <p:ph type="subTitle" idx="5"/>
          </p:nvPr>
        </p:nvSpPr>
        <p:spPr>
          <a:xfrm>
            <a:off x="5373255" y="3262925"/>
            <a:ext cx="15633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  <p:pic>
        <p:nvPicPr>
          <p:cNvPr id="453" name="Google Shape;453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. Description - White">
  <p:cSld name="BLANK_1_2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457" name="Google Shape;457;p59"/>
          <p:cNvSpPr txBox="1">
            <a:spLocks noGrp="1"/>
          </p:cNvSpPr>
          <p:nvPr>
            <p:ph type="title" idx="2"/>
          </p:nvPr>
        </p:nvSpPr>
        <p:spPr>
          <a:xfrm>
            <a:off x="269175" y="824675"/>
            <a:ext cx="88158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59"/>
          <p:cNvSpPr txBox="1">
            <a:spLocks noGrp="1"/>
          </p:cNvSpPr>
          <p:nvPr>
            <p:ph type="subTitle" idx="1"/>
          </p:nvPr>
        </p:nvSpPr>
        <p:spPr>
          <a:xfrm>
            <a:off x="291275" y="1728461"/>
            <a:ext cx="4328700" cy="20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. Description - Gradient">
  <p:cSld name="BLANK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0"/>
          <p:cNvSpPr txBox="1">
            <a:spLocks noGrp="1"/>
          </p:cNvSpPr>
          <p:nvPr>
            <p:ph type="title"/>
          </p:nvPr>
        </p:nvSpPr>
        <p:spPr>
          <a:xfrm>
            <a:off x="269175" y="824675"/>
            <a:ext cx="88158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60"/>
          <p:cNvSpPr txBox="1">
            <a:spLocks noGrp="1"/>
          </p:cNvSpPr>
          <p:nvPr>
            <p:ph type="subTitle" idx="1"/>
          </p:nvPr>
        </p:nvSpPr>
        <p:spPr>
          <a:xfrm>
            <a:off x="291275" y="1737679"/>
            <a:ext cx="4328700" cy="20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60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63" name="Google Shape;46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. One Speaker (1)">
  <p:cSld name="TITLE_2_1_1_1_2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66" name="Google Shape;466;p6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1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61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61"/>
          <p:cNvSpPr/>
          <p:nvPr/>
        </p:nvSpPr>
        <p:spPr>
          <a:xfrm>
            <a:off x="5418113" y="1300656"/>
            <a:ext cx="2257200" cy="22572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288" y="1373850"/>
            <a:ext cx="2110800" cy="2110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471" name="Google Shape;471;p61"/>
          <p:cNvSpPr txBox="1">
            <a:spLocks noGrp="1"/>
          </p:cNvSpPr>
          <p:nvPr>
            <p:ph type="title" idx="3"/>
          </p:nvPr>
        </p:nvSpPr>
        <p:spPr>
          <a:xfrm>
            <a:off x="4801963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1"/>
          <p:cNvSpPr txBox="1">
            <a:spLocks noGrp="1"/>
          </p:cNvSpPr>
          <p:nvPr>
            <p:ph type="title" idx="4"/>
          </p:nvPr>
        </p:nvSpPr>
        <p:spPr>
          <a:xfrm>
            <a:off x="4760963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61"/>
          <p:cNvSpPr txBox="1">
            <a:spLocks noGrp="1"/>
          </p:cNvSpPr>
          <p:nvPr>
            <p:ph type="title" idx="5"/>
          </p:nvPr>
        </p:nvSpPr>
        <p:spPr>
          <a:xfrm>
            <a:off x="500306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rrell Stats">
  <p:cSld name="TITLE_AND_BODY_1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/>
        </p:nvSpPr>
        <p:spPr>
          <a:xfrm>
            <a:off x="203400" y="125375"/>
            <a:ext cx="7253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Why Online Promotions &amp; Interactive Content?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413" y="1202978"/>
            <a:ext cx="7660476" cy="327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/>
        </p:nvSpPr>
        <p:spPr>
          <a:xfrm rot="-5400000">
            <a:off x="-813038" y="2551825"/>
            <a:ext cx="30159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IN BILLIONS</a:t>
            </a:r>
            <a:endParaRPr sz="2000" b="1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" name="Google Shape;54;p7" descr="movement white transparency swoop_Big Title.png"/>
          <p:cNvPicPr preferRelativeResize="0"/>
          <p:nvPr/>
        </p:nvPicPr>
        <p:blipFill rotWithShape="1">
          <a:blip r:embed="rId4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" name="Google Shape;5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. One Speaker (2)">
  <p:cSld name="TITLE_2_1_1_2_1_2">
    <p:bg>
      <p:bgPr>
        <a:solidFill>
          <a:srgbClr val="FFFFFF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477" name="Google Shape;477;p62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478" name="Google Shape;47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2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2"/>
          <p:cNvSpPr/>
          <p:nvPr/>
        </p:nvSpPr>
        <p:spPr>
          <a:xfrm>
            <a:off x="5418113" y="1300656"/>
            <a:ext cx="2257200" cy="2257200"/>
          </a:xfrm>
          <a:prstGeom prst="ellipse">
            <a:avLst/>
          </a:prstGeom>
          <a:noFill/>
          <a:ln w="1905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288" y="1373850"/>
            <a:ext cx="2110800" cy="2110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482" name="Google Shape;482;p62"/>
          <p:cNvSpPr txBox="1">
            <a:spLocks noGrp="1"/>
          </p:cNvSpPr>
          <p:nvPr>
            <p:ph type="title" idx="3"/>
          </p:nvPr>
        </p:nvSpPr>
        <p:spPr>
          <a:xfrm>
            <a:off x="4801963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62"/>
          <p:cNvSpPr txBox="1">
            <a:spLocks noGrp="1"/>
          </p:cNvSpPr>
          <p:nvPr>
            <p:ph type="title" idx="4"/>
          </p:nvPr>
        </p:nvSpPr>
        <p:spPr>
          <a:xfrm>
            <a:off x="4760963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62"/>
          <p:cNvSpPr txBox="1">
            <a:spLocks noGrp="1"/>
          </p:cNvSpPr>
          <p:nvPr>
            <p:ph type="title" idx="5"/>
          </p:nvPr>
        </p:nvSpPr>
        <p:spPr>
          <a:xfrm>
            <a:off x="500306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. Two Speakers (1)">
  <p:cSld name="TITLE_2_1_1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87" name="Google Shape;487;p6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3"/>
          <p:cNvSpPr/>
          <p:nvPr/>
        </p:nvSpPr>
        <p:spPr>
          <a:xfrm>
            <a:off x="1509788" y="1300656"/>
            <a:ext cx="2257200" cy="22572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0" name="Google Shape;49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2963" y="1373850"/>
            <a:ext cx="2110800" cy="2110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491" name="Google Shape;491;p63"/>
          <p:cNvSpPr txBox="1">
            <a:spLocks noGrp="1"/>
          </p:cNvSpPr>
          <p:nvPr>
            <p:ph type="title" idx="3"/>
          </p:nvPr>
        </p:nvSpPr>
        <p:spPr>
          <a:xfrm>
            <a:off x="89363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63"/>
          <p:cNvSpPr txBox="1">
            <a:spLocks noGrp="1"/>
          </p:cNvSpPr>
          <p:nvPr>
            <p:ph type="title" idx="4"/>
          </p:nvPr>
        </p:nvSpPr>
        <p:spPr>
          <a:xfrm>
            <a:off x="85263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63"/>
          <p:cNvSpPr txBox="1">
            <a:spLocks noGrp="1"/>
          </p:cNvSpPr>
          <p:nvPr>
            <p:ph type="title" idx="5"/>
          </p:nvPr>
        </p:nvSpPr>
        <p:spPr>
          <a:xfrm>
            <a:off x="109473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63"/>
          <p:cNvSpPr/>
          <p:nvPr/>
        </p:nvSpPr>
        <p:spPr>
          <a:xfrm>
            <a:off x="5418113" y="1300656"/>
            <a:ext cx="2257200" cy="22572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288" y="1373850"/>
            <a:ext cx="2110800" cy="2110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496" name="Google Shape;496;p63"/>
          <p:cNvSpPr txBox="1">
            <a:spLocks noGrp="1"/>
          </p:cNvSpPr>
          <p:nvPr>
            <p:ph type="title" idx="6"/>
          </p:nvPr>
        </p:nvSpPr>
        <p:spPr>
          <a:xfrm>
            <a:off x="4801963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63"/>
          <p:cNvSpPr txBox="1">
            <a:spLocks noGrp="1"/>
          </p:cNvSpPr>
          <p:nvPr>
            <p:ph type="title" idx="7"/>
          </p:nvPr>
        </p:nvSpPr>
        <p:spPr>
          <a:xfrm>
            <a:off x="4760963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3"/>
          <p:cNvSpPr txBox="1">
            <a:spLocks noGrp="1"/>
          </p:cNvSpPr>
          <p:nvPr>
            <p:ph type="title" idx="8"/>
          </p:nvPr>
        </p:nvSpPr>
        <p:spPr>
          <a:xfrm>
            <a:off x="500306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99" name="Google Shape;49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. Two Speakers (2)">
  <p:cSld name="TITLE_2_1_1_1_2_3_1">
    <p:bg>
      <p:bgPr>
        <a:solidFill>
          <a:srgbClr val="FFFFFF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4"/>
          <p:cNvSpPr/>
          <p:nvPr/>
        </p:nvSpPr>
        <p:spPr>
          <a:xfrm>
            <a:off x="1509788" y="1300656"/>
            <a:ext cx="2257200" cy="2257200"/>
          </a:xfrm>
          <a:prstGeom prst="ellipse">
            <a:avLst/>
          </a:prstGeom>
          <a:noFill/>
          <a:ln w="1905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2" name="Google Shape;502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963" y="1373850"/>
            <a:ext cx="2110800" cy="2110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03" name="Google Shape;503;p64"/>
          <p:cNvSpPr txBox="1">
            <a:spLocks noGrp="1"/>
          </p:cNvSpPr>
          <p:nvPr>
            <p:ph type="title"/>
          </p:nvPr>
        </p:nvSpPr>
        <p:spPr>
          <a:xfrm>
            <a:off x="893638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64"/>
          <p:cNvSpPr txBox="1">
            <a:spLocks noGrp="1"/>
          </p:cNvSpPr>
          <p:nvPr>
            <p:ph type="title" idx="2"/>
          </p:nvPr>
        </p:nvSpPr>
        <p:spPr>
          <a:xfrm>
            <a:off x="852638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64"/>
          <p:cNvSpPr txBox="1">
            <a:spLocks noGrp="1"/>
          </p:cNvSpPr>
          <p:nvPr>
            <p:ph type="title" idx="3"/>
          </p:nvPr>
        </p:nvSpPr>
        <p:spPr>
          <a:xfrm>
            <a:off x="1094738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64"/>
          <p:cNvSpPr/>
          <p:nvPr/>
        </p:nvSpPr>
        <p:spPr>
          <a:xfrm>
            <a:off x="5418113" y="1300656"/>
            <a:ext cx="2257200" cy="2257200"/>
          </a:xfrm>
          <a:prstGeom prst="ellipse">
            <a:avLst/>
          </a:prstGeom>
          <a:noFill/>
          <a:ln w="1905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7" name="Google Shape;507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91288" y="1373850"/>
            <a:ext cx="2110800" cy="21108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08" name="Google Shape;508;p64"/>
          <p:cNvSpPr txBox="1">
            <a:spLocks noGrp="1"/>
          </p:cNvSpPr>
          <p:nvPr>
            <p:ph type="title" idx="4"/>
          </p:nvPr>
        </p:nvSpPr>
        <p:spPr>
          <a:xfrm>
            <a:off x="4801963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64"/>
          <p:cNvSpPr txBox="1">
            <a:spLocks noGrp="1"/>
          </p:cNvSpPr>
          <p:nvPr>
            <p:ph type="title" idx="5"/>
          </p:nvPr>
        </p:nvSpPr>
        <p:spPr>
          <a:xfrm>
            <a:off x="4760963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64"/>
          <p:cNvSpPr txBox="1">
            <a:spLocks noGrp="1"/>
          </p:cNvSpPr>
          <p:nvPr>
            <p:ph type="title" idx="6"/>
          </p:nvPr>
        </p:nvSpPr>
        <p:spPr>
          <a:xfrm>
            <a:off x="500306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11" name="Google Shape;5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64"/>
          <p:cNvSpPr txBox="1">
            <a:spLocks noGrp="1"/>
          </p:cNvSpPr>
          <p:nvPr>
            <p:ph type="title" idx="7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64"/>
          <p:cNvSpPr txBox="1">
            <a:spLocks noGrp="1"/>
          </p:cNvSpPr>
          <p:nvPr>
            <p:ph type="title" idx="8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. Three Speakers (1)">
  <p:cSld name="TITLE_2_1_1_1_2_3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17" name="Google Shape;517;p6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5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65"/>
          <p:cNvSpPr/>
          <p:nvPr/>
        </p:nvSpPr>
        <p:spPr>
          <a:xfrm>
            <a:off x="707724" y="1398264"/>
            <a:ext cx="2061900" cy="20619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0" name="Google Shape;52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571" y="1465128"/>
            <a:ext cx="1928400" cy="19284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21" name="Google Shape;521;p65"/>
          <p:cNvSpPr txBox="1">
            <a:spLocks noGrp="1"/>
          </p:cNvSpPr>
          <p:nvPr>
            <p:ph type="title" idx="3"/>
          </p:nvPr>
        </p:nvSpPr>
        <p:spPr>
          <a:xfrm>
            <a:off x="29013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65"/>
          <p:cNvSpPr txBox="1">
            <a:spLocks noGrp="1"/>
          </p:cNvSpPr>
          <p:nvPr>
            <p:ph type="title" idx="4"/>
          </p:nvPr>
        </p:nvSpPr>
        <p:spPr>
          <a:xfrm>
            <a:off x="-11987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65"/>
          <p:cNvSpPr txBox="1">
            <a:spLocks noGrp="1"/>
          </p:cNvSpPr>
          <p:nvPr>
            <p:ph type="title" idx="5"/>
          </p:nvPr>
        </p:nvSpPr>
        <p:spPr>
          <a:xfrm>
            <a:off x="230113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24" name="Google Shape;52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65"/>
          <p:cNvSpPr/>
          <p:nvPr/>
        </p:nvSpPr>
        <p:spPr>
          <a:xfrm>
            <a:off x="3526506" y="1398264"/>
            <a:ext cx="2061900" cy="20619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3353" y="1465128"/>
            <a:ext cx="1928400" cy="19284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27" name="Google Shape;527;p65"/>
          <p:cNvSpPr txBox="1">
            <a:spLocks noGrp="1"/>
          </p:cNvSpPr>
          <p:nvPr>
            <p:ph type="title" idx="6"/>
          </p:nvPr>
        </p:nvSpPr>
        <p:spPr>
          <a:xfrm>
            <a:off x="2847795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65"/>
          <p:cNvSpPr txBox="1">
            <a:spLocks noGrp="1"/>
          </p:cNvSpPr>
          <p:nvPr>
            <p:ph type="title" idx="7"/>
          </p:nvPr>
        </p:nvSpPr>
        <p:spPr>
          <a:xfrm>
            <a:off x="2806795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65"/>
          <p:cNvSpPr txBox="1">
            <a:spLocks noGrp="1"/>
          </p:cNvSpPr>
          <p:nvPr>
            <p:ph type="title" idx="8"/>
          </p:nvPr>
        </p:nvSpPr>
        <p:spPr>
          <a:xfrm>
            <a:off x="3048895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65"/>
          <p:cNvSpPr/>
          <p:nvPr/>
        </p:nvSpPr>
        <p:spPr>
          <a:xfrm>
            <a:off x="6469417" y="1398264"/>
            <a:ext cx="2061900" cy="20619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1" name="Google Shape;53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6263" y="1465128"/>
            <a:ext cx="1928400" cy="19284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32" name="Google Shape;532;p65"/>
          <p:cNvSpPr txBox="1">
            <a:spLocks noGrp="1"/>
          </p:cNvSpPr>
          <p:nvPr>
            <p:ph type="title" idx="9"/>
          </p:nvPr>
        </p:nvSpPr>
        <p:spPr>
          <a:xfrm>
            <a:off x="5790705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13"/>
          </p:nvPr>
        </p:nvSpPr>
        <p:spPr>
          <a:xfrm>
            <a:off x="5749705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65"/>
          <p:cNvSpPr txBox="1">
            <a:spLocks noGrp="1"/>
          </p:cNvSpPr>
          <p:nvPr>
            <p:ph type="title" idx="14"/>
          </p:nvPr>
        </p:nvSpPr>
        <p:spPr>
          <a:xfrm>
            <a:off x="5991805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. Three Speakers (2)">
  <p:cSld name="TITLE_2_1_1_1_2_3_2_1">
    <p:bg>
      <p:bgPr>
        <a:solidFill>
          <a:srgbClr val="FFFFFF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6"/>
          <p:cNvSpPr/>
          <p:nvPr/>
        </p:nvSpPr>
        <p:spPr>
          <a:xfrm>
            <a:off x="576217" y="1398264"/>
            <a:ext cx="2061900" cy="2061900"/>
          </a:xfrm>
          <a:prstGeom prst="ellipse">
            <a:avLst/>
          </a:prstGeom>
          <a:noFill/>
          <a:ln w="1905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0446E"/>
              </a:solidFill>
            </a:endParaRPr>
          </a:p>
        </p:txBody>
      </p:sp>
      <p:pic>
        <p:nvPicPr>
          <p:cNvPr id="537" name="Google Shape;537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064" y="1465128"/>
            <a:ext cx="1928400" cy="19284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38" name="Google Shape;538;p66"/>
          <p:cNvSpPr txBox="1">
            <a:spLocks noGrp="1"/>
          </p:cNvSpPr>
          <p:nvPr>
            <p:ph type="title"/>
          </p:nvPr>
        </p:nvSpPr>
        <p:spPr>
          <a:xfrm>
            <a:off x="-102494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66"/>
          <p:cNvSpPr txBox="1">
            <a:spLocks noGrp="1"/>
          </p:cNvSpPr>
          <p:nvPr>
            <p:ph type="title" idx="2"/>
          </p:nvPr>
        </p:nvSpPr>
        <p:spPr>
          <a:xfrm>
            <a:off x="-143494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66"/>
          <p:cNvSpPr txBox="1">
            <a:spLocks noGrp="1"/>
          </p:cNvSpPr>
          <p:nvPr>
            <p:ph type="title" idx="3"/>
          </p:nvPr>
        </p:nvSpPr>
        <p:spPr>
          <a:xfrm>
            <a:off x="98606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66"/>
          <p:cNvSpPr/>
          <p:nvPr/>
        </p:nvSpPr>
        <p:spPr>
          <a:xfrm>
            <a:off x="3526506" y="1398264"/>
            <a:ext cx="2061900" cy="2061900"/>
          </a:xfrm>
          <a:prstGeom prst="ellipse">
            <a:avLst/>
          </a:prstGeom>
          <a:noFill/>
          <a:ln w="1905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0446E"/>
              </a:solidFill>
            </a:endParaRPr>
          </a:p>
        </p:txBody>
      </p:sp>
      <p:pic>
        <p:nvPicPr>
          <p:cNvPr id="542" name="Google Shape;542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93353" y="1465128"/>
            <a:ext cx="1928400" cy="19284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43" name="Google Shape;543;p66"/>
          <p:cNvSpPr txBox="1">
            <a:spLocks noGrp="1"/>
          </p:cNvSpPr>
          <p:nvPr>
            <p:ph type="title" idx="4"/>
          </p:nvPr>
        </p:nvSpPr>
        <p:spPr>
          <a:xfrm>
            <a:off x="2847795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66"/>
          <p:cNvSpPr txBox="1">
            <a:spLocks noGrp="1"/>
          </p:cNvSpPr>
          <p:nvPr>
            <p:ph type="title" idx="5"/>
          </p:nvPr>
        </p:nvSpPr>
        <p:spPr>
          <a:xfrm>
            <a:off x="2806795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66"/>
          <p:cNvSpPr txBox="1">
            <a:spLocks noGrp="1"/>
          </p:cNvSpPr>
          <p:nvPr>
            <p:ph type="title" idx="6"/>
          </p:nvPr>
        </p:nvSpPr>
        <p:spPr>
          <a:xfrm>
            <a:off x="3048895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66"/>
          <p:cNvSpPr/>
          <p:nvPr/>
        </p:nvSpPr>
        <p:spPr>
          <a:xfrm>
            <a:off x="6466952" y="1398264"/>
            <a:ext cx="2061900" cy="2061900"/>
          </a:xfrm>
          <a:prstGeom prst="ellipse">
            <a:avLst/>
          </a:prstGeom>
          <a:noFill/>
          <a:ln w="1905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0446E"/>
              </a:solidFill>
            </a:endParaRPr>
          </a:p>
        </p:txBody>
      </p:sp>
      <p:pic>
        <p:nvPicPr>
          <p:cNvPr id="547" name="Google Shape;547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33799" y="1465128"/>
            <a:ext cx="1928400" cy="19284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48" name="Google Shape;548;p66"/>
          <p:cNvSpPr txBox="1">
            <a:spLocks noGrp="1"/>
          </p:cNvSpPr>
          <p:nvPr>
            <p:ph type="title" idx="7"/>
          </p:nvPr>
        </p:nvSpPr>
        <p:spPr>
          <a:xfrm>
            <a:off x="5788241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66"/>
          <p:cNvSpPr txBox="1">
            <a:spLocks noGrp="1"/>
          </p:cNvSpPr>
          <p:nvPr>
            <p:ph type="title" idx="8"/>
          </p:nvPr>
        </p:nvSpPr>
        <p:spPr>
          <a:xfrm>
            <a:off x="5747241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10446E"/>
                </a:solidFill>
              </a:defRPr>
            </a:lvl9pPr>
          </a:lstStyle>
          <a:p>
            <a:endParaRPr/>
          </a:p>
        </p:txBody>
      </p:sp>
      <p:sp>
        <p:nvSpPr>
          <p:cNvPr id="550" name="Google Shape;550;p66"/>
          <p:cNvSpPr txBox="1">
            <a:spLocks noGrp="1"/>
          </p:cNvSpPr>
          <p:nvPr>
            <p:ph type="title" idx="9"/>
          </p:nvPr>
        </p:nvSpPr>
        <p:spPr>
          <a:xfrm>
            <a:off x="5989341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51" name="Google Shape;55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6"/>
          <p:cNvSpPr txBox="1">
            <a:spLocks noGrp="1"/>
          </p:cNvSpPr>
          <p:nvPr>
            <p:ph type="title" idx="13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66"/>
          <p:cNvSpPr txBox="1">
            <a:spLocks noGrp="1"/>
          </p:cNvSpPr>
          <p:nvPr>
            <p:ph type="title" idx="14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. Branded Blank - Gradient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6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. Branded Blank - White">
  <p:cSld name="BLANK_1_3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. One Speakers (no boasts)">
  <p:cSld name="TITLE_2_1_1_1_2_3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64" name="Google Shape;564;p7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0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66" name="Google Shape;56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0"/>
          <p:cNvSpPr/>
          <p:nvPr/>
        </p:nvSpPr>
        <p:spPr>
          <a:xfrm>
            <a:off x="3526506" y="1398264"/>
            <a:ext cx="2061900" cy="20619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8" name="Google Shape;56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3353" y="1465128"/>
            <a:ext cx="1928400" cy="1928400"/>
          </a:xfrm>
          <a:prstGeom prst="ellipse">
            <a:avLst/>
          </a:prstGeom>
          <a:noFill/>
          <a:ln>
            <a:noFill/>
          </a:ln>
          <a:effectLst>
            <a:outerShdw blurRad="371475" dist="1714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569" name="Google Shape;569;p70"/>
          <p:cNvSpPr txBox="1">
            <a:spLocks noGrp="1"/>
          </p:cNvSpPr>
          <p:nvPr>
            <p:ph type="title" idx="3"/>
          </p:nvPr>
        </p:nvSpPr>
        <p:spPr>
          <a:xfrm>
            <a:off x="2847795" y="3557440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70"/>
          <p:cNvSpPr txBox="1">
            <a:spLocks noGrp="1"/>
          </p:cNvSpPr>
          <p:nvPr>
            <p:ph type="title" idx="4"/>
          </p:nvPr>
        </p:nvSpPr>
        <p:spPr>
          <a:xfrm>
            <a:off x="2806795" y="3913093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70"/>
          <p:cNvSpPr txBox="1">
            <a:spLocks noGrp="1"/>
          </p:cNvSpPr>
          <p:nvPr>
            <p:ph type="title" idx="5"/>
          </p:nvPr>
        </p:nvSpPr>
        <p:spPr>
          <a:xfrm>
            <a:off x="3048895" y="4198522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Title &amp; Body (1) 2">
  <p:cSld name="TITLE_2_1_1_1_2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74" name="Google Shape;574;p7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1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71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77" name="Google Shape;577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">
  <p:cSld name="TITLE_AND_BODY_1_1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/>
        </p:nvSpPr>
        <p:spPr>
          <a:xfrm>
            <a:off x="203400" y="125375"/>
            <a:ext cx="7253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Our Partners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0" name="Google Shape;60;p8" descr="movement white transparency swoop_Big Title.png"/>
          <p:cNvPicPr preferRelativeResize="0"/>
          <p:nvPr/>
        </p:nvPicPr>
        <p:blipFill rotWithShape="1">
          <a:blip r:embed="rId3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621" y="1430958"/>
            <a:ext cx="1575927" cy="37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6487" y="1467707"/>
            <a:ext cx="1323596" cy="60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7722" y="1430952"/>
            <a:ext cx="1647307" cy="45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2669" y="1276300"/>
            <a:ext cx="1491557" cy="51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 descr="Image result for gatehouse media logo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1573" y="1032725"/>
            <a:ext cx="1850676" cy="5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 descr="Image result for entercom logo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6825" y="3945284"/>
            <a:ext cx="1647300" cy="4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 descr="Image result for sinclair broadcast group logo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21634" y="2358945"/>
            <a:ext cx="1491550" cy="42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 descr="Image result for mcclatchy logo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47719" y="2644888"/>
            <a:ext cx="2380450" cy="3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 descr="Image result for spectrum logo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44272" y="2102753"/>
            <a:ext cx="1544400" cy="3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 descr="Image result for rogers logo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6700" y="2059200"/>
            <a:ext cx="1902067" cy="4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 descr="Image result for cox media logo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6381" y="2698557"/>
            <a:ext cx="1714418" cy="5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 descr="Image result for usa today network logo"/>
          <p:cNvPicPr preferRelativeResize="0"/>
          <p:nvPr/>
        </p:nvPicPr>
        <p:blipFill rotWithShape="1">
          <a:blip r:embed="rId16">
            <a:alphaModFix/>
          </a:blip>
          <a:srcRect l="5601" t="7861" r="4921" b="57103"/>
          <a:stretch/>
        </p:blipFill>
        <p:spPr>
          <a:xfrm>
            <a:off x="96700" y="3301647"/>
            <a:ext cx="2006600" cy="58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 descr="Image result for espn logo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94113" y="3037181"/>
            <a:ext cx="1491550" cy="36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912750" y="3157100"/>
            <a:ext cx="2059205" cy="4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079225" y="2579075"/>
            <a:ext cx="918000" cy="1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 descr="Image result for black press logo"/>
          <p:cNvPicPr preferRelativeResize="0"/>
          <p:nvPr/>
        </p:nvPicPr>
        <p:blipFill rotWithShape="1">
          <a:blip r:embed="rId20">
            <a:alphaModFix/>
          </a:blip>
          <a:srcRect l="6958" t="19536" r="7027" b="18989"/>
          <a:stretch/>
        </p:blipFill>
        <p:spPr>
          <a:xfrm>
            <a:off x="2112746" y="3586625"/>
            <a:ext cx="2206228" cy="5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 descr="Image result for lee enterprises logo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445750" y="3890900"/>
            <a:ext cx="2383637" cy="4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 descr="Image result for news press and gazette logo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229788" y="3036338"/>
            <a:ext cx="1381325" cy="7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 descr="Image result for beasley media group logo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148275" y="2155788"/>
            <a:ext cx="1794545" cy="7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 descr="Image result for tegna logo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997225" y="3959877"/>
            <a:ext cx="1647300" cy="31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 descr="Image result for morris communications logo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093138" y="2097950"/>
            <a:ext cx="1850675" cy="26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Title &amp; Body (1) 3">
  <p:cSld name="TITLE_2_1_1_1_2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80" name="Google Shape;580;p7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2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72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83" name="Google Shape;58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7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7" name="Google Shape;587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88" name="Google Shape;588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89" name="Google Shape;589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/>
            </a:lvl1pPr>
            <a:lvl2pPr marL="0" lvl="1" indent="0" algn="r" rtl="0">
              <a:spcBef>
                <a:spcPts val="0"/>
              </a:spcBef>
              <a:buNone/>
              <a:defRPr sz="1100"/>
            </a:lvl2pPr>
            <a:lvl3pPr marL="0" lvl="2" indent="0" algn="r" rtl="0">
              <a:spcBef>
                <a:spcPts val="0"/>
              </a:spcBef>
              <a:buNone/>
              <a:defRPr sz="1100"/>
            </a:lvl3pPr>
            <a:lvl4pPr marL="0" lvl="3" indent="0" algn="r" rtl="0">
              <a:spcBef>
                <a:spcPts val="0"/>
              </a:spcBef>
              <a:buNone/>
              <a:defRPr sz="1100"/>
            </a:lvl4pPr>
            <a:lvl5pPr marL="0" lvl="4" indent="0" algn="r" rtl="0">
              <a:spcBef>
                <a:spcPts val="0"/>
              </a:spcBef>
              <a:buNone/>
              <a:defRPr sz="1100"/>
            </a:lvl5pPr>
            <a:lvl6pPr marL="0" lvl="5" indent="0" algn="r" rtl="0">
              <a:spcBef>
                <a:spcPts val="0"/>
              </a:spcBef>
              <a:buNone/>
              <a:defRPr sz="1100"/>
            </a:lvl6pPr>
            <a:lvl7pPr marL="0" lvl="6" indent="0" algn="r" rtl="0">
              <a:spcBef>
                <a:spcPts val="0"/>
              </a:spcBef>
              <a:buNone/>
              <a:defRPr sz="1100"/>
            </a:lvl7pPr>
            <a:lvl8pPr marL="0" lvl="7" indent="0" algn="r" rtl="0">
              <a:spcBef>
                <a:spcPts val="0"/>
              </a:spcBef>
              <a:buNone/>
              <a:defRPr sz="1100"/>
            </a:lvl8pPr>
            <a:lvl9pPr marL="0" lvl="8" indent="0" algn="r" rtl="0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750" y="1896218"/>
            <a:ext cx="5994499" cy="9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Main Title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985" y="1457925"/>
            <a:ext cx="6333025" cy="10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6"/>
          <p:cNvSpPr txBox="1">
            <a:spLocks noGrp="1"/>
          </p:cNvSpPr>
          <p:nvPr>
            <p:ph type="title"/>
          </p:nvPr>
        </p:nvSpPr>
        <p:spPr>
          <a:xfrm>
            <a:off x="1799675" y="2301674"/>
            <a:ext cx="5899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Title Slide (1)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7"/>
          <p:cNvSpPr txBox="1">
            <a:spLocks noGrp="1"/>
          </p:cNvSpPr>
          <p:nvPr>
            <p:ph type="title"/>
          </p:nvPr>
        </p:nvSpPr>
        <p:spPr>
          <a:xfrm>
            <a:off x="-150" y="1890950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00" name="Google Shape;600;p77"/>
          <p:cNvPicPr preferRelativeResize="0"/>
          <p:nvPr/>
        </p:nvPicPr>
        <p:blipFill rotWithShape="1">
          <a:blip r:embed="rId3">
            <a:alphaModFix amt="62000"/>
          </a:blip>
          <a:srcRect t="47973" b="48388"/>
          <a:stretch/>
        </p:blipFill>
        <p:spPr>
          <a:xfrm>
            <a:off x="2714900" y="2699094"/>
            <a:ext cx="3714197" cy="18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econdary Title Slide (1)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8"/>
          <p:cNvSpPr/>
          <p:nvPr/>
        </p:nvSpPr>
        <p:spPr>
          <a:xfrm>
            <a:off x="2118700" y="1529984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78"/>
          <p:cNvSpPr txBox="1">
            <a:spLocks noGrp="1"/>
          </p:cNvSpPr>
          <p:nvPr>
            <p:ph type="title"/>
          </p:nvPr>
        </p:nvSpPr>
        <p:spPr>
          <a:xfrm>
            <a:off x="0" y="2044609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05" name="Google Shape;60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Midway Title Slide (1)">
  <p:cSld name="TITLE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9"/>
          <p:cNvSpPr txBox="1">
            <a:spLocks noGrp="1"/>
          </p:cNvSpPr>
          <p:nvPr>
            <p:ph type="title"/>
          </p:nvPr>
        </p:nvSpPr>
        <p:spPr>
          <a:xfrm>
            <a:off x="0" y="2057842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79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09" name="Google Shape;60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Title Slide (2)">
  <p:cSld name="TITLE_2_1_2">
    <p:bg>
      <p:bgPr>
        <a:solidFill>
          <a:srgbClr val="FFFFFF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0"/>
          <p:cNvSpPr txBox="1">
            <a:spLocks noGrp="1"/>
          </p:cNvSpPr>
          <p:nvPr>
            <p:ph type="title"/>
          </p:nvPr>
        </p:nvSpPr>
        <p:spPr>
          <a:xfrm>
            <a:off x="-150" y="1890950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rgbClr val="10446E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12" name="Google Shape;612;p80"/>
          <p:cNvPicPr preferRelativeResize="0"/>
          <p:nvPr/>
        </p:nvPicPr>
        <p:blipFill rotWithShape="1">
          <a:blip r:embed="rId2">
            <a:alphaModFix amt="81000"/>
          </a:blip>
          <a:srcRect t="47973" b="48388"/>
          <a:stretch/>
        </p:blipFill>
        <p:spPr>
          <a:xfrm>
            <a:off x="2714900" y="2720357"/>
            <a:ext cx="3714197" cy="18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0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Secondary Title Slide (2)">
  <p:cSld name="TITLE_2_1_1_2">
    <p:bg>
      <p:bgPr>
        <a:solidFill>
          <a:srgbClr val="FFFFFF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3091" y="410633"/>
            <a:ext cx="4961800" cy="384019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81"/>
          <p:cNvSpPr txBox="1">
            <a:spLocks noGrp="1"/>
          </p:cNvSpPr>
          <p:nvPr>
            <p:ph type="title"/>
          </p:nvPr>
        </p:nvSpPr>
        <p:spPr>
          <a:xfrm>
            <a:off x="150" y="2044617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rgbClr val="1044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18" name="Google Shape;61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81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Midway Title Slide (2)">
  <p:cSld name="TITLE_2_1_1_1_1">
    <p:bg>
      <p:bgPr>
        <a:solidFill>
          <a:srgbClr val="FFFFFF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2"/>
          <p:cNvSpPr txBox="1">
            <a:spLocks noGrp="1"/>
          </p:cNvSpPr>
          <p:nvPr>
            <p:ph type="title"/>
          </p:nvPr>
        </p:nvSpPr>
        <p:spPr>
          <a:xfrm>
            <a:off x="0" y="2044609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2"/>
          <p:cNvSpPr txBox="1">
            <a:spLocks noGrp="1"/>
          </p:cNvSpPr>
          <p:nvPr>
            <p:ph type="title" idx="2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Lab">
  <p:cSld name="TITLE_AND_BODY_1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9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9"/>
          <p:cNvSpPr txBox="1"/>
          <p:nvPr/>
        </p:nvSpPr>
        <p:spPr>
          <a:xfrm>
            <a:off x="203400" y="125375"/>
            <a:ext cx="7253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Second Street Lab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7" name="Google Shape;87;p9"/>
          <p:cNvSpPr txBox="1"/>
          <p:nvPr/>
        </p:nvSpPr>
        <p:spPr>
          <a:xfrm>
            <a:off x="394400" y="2595700"/>
            <a:ext cx="36588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rPr>
              <a:t>secondstreet.com/lab</a:t>
            </a:r>
            <a:endParaRPr sz="20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8" name="Google Shape;88;p9"/>
          <p:cNvPicPr preferRelativeResize="0"/>
          <p:nvPr/>
        </p:nvPicPr>
        <p:blipFill rotWithShape="1">
          <a:blip r:embed="rId3">
            <a:alphaModFix/>
          </a:blip>
          <a:srcRect t="4924"/>
          <a:stretch/>
        </p:blipFill>
        <p:spPr>
          <a:xfrm>
            <a:off x="4002663" y="1034675"/>
            <a:ext cx="4111895" cy="290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 rotWithShape="1">
          <a:blip r:embed="rId4">
            <a:alphaModFix/>
          </a:blip>
          <a:srcRect b="22456"/>
          <a:stretch/>
        </p:blipFill>
        <p:spPr>
          <a:xfrm>
            <a:off x="4847488" y="2800463"/>
            <a:ext cx="2422249" cy="17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 txBox="1"/>
          <p:nvPr/>
        </p:nvSpPr>
        <p:spPr>
          <a:xfrm>
            <a:off x="566750" y="2152175"/>
            <a:ext cx="3314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For More Resources:</a:t>
            </a:r>
            <a:endParaRPr sz="3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1" name="Google Shape;91;p9" descr="movement white transparency swoop_Big Title.png"/>
          <p:cNvPicPr preferRelativeResize="0"/>
          <p:nvPr/>
        </p:nvPicPr>
        <p:blipFill rotWithShape="1">
          <a:blip r:embed="rId5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9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3" name="Google Shape;9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5815" y="1377450"/>
            <a:ext cx="203922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Title &amp; Body (1)">
  <p:cSld name="TITLE_2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26" name="Google Shape;626;p8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8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Title, Sub-header, &amp; Body (1)">
  <p:cSld name="TITLE_2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32" name="Google Shape;632;p84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8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8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84"/>
          <p:cNvSpPr txBox="1">
            <a:spLocks noGrp="1"/>
          </p:cNvSpPr>
          <p:nvPr>
            <p:ph type="body" idx="1"/>
          </p:nvPr>
        </p:nvSpPr>
        <p:spPr>
          <a:xfrm>
            <a:off x="212594" y="11883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Title &amp; Body (2)">
  <p:cSld name="TITLE_2_1_1_2_1">
    <p:bg>
      <p:bgPr>
        <a:solidFill>
          <a:srgbClr val="FFFFFF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8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pic>
        <p:nvPicPr>
          <p:cNvPr id="639" name="Google Shape;63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85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85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224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. Title, Sub-header, &amp; Body (2)">
  <p:cSld name="TITLE_2_1_1_2_1_1">
    <p:bg>
      <p:bgPr>
        <a:solidFill>
          <a:srgbClr val="FFFFFF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44" name="Google Shape;644;p86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86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46" name="Google Shape;646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6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224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. Title &amp; Body (2) + Laptop">
  <p:cSld name="TITLE_2_1_1_2_1_1_1">
    <p:bg>
      <p:bgPr>
        <a:solidFill>
          <a:srgbClr val="FFFFFF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51" name="Google Shape;651;p87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87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87"/>
          <p:cNvSpPr txBox="1">
            <a:spLocks noGrp="1"/>
          </p:cNvSpPr>
          <p:nvPr>
            <p:ph type="body" idx="1"/>
          </p:nvPr>
        </p:nvSpPr>
        <p:spPr>
          <a:xfrm>
            <a:off x="78628" y="1188325"/>
            <a:ext cx="30171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654" name="Google Shape;65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5" name="Google Shape;655;p87"/>
          <p:cNvGrpSpPr/>
          <p:nvPr/>
        </p:nvGrpSpPr>
        <p:grpSpPr>
          <a:xfrm>
            <a:off x="2013100" y="688670"/>
            <a:ext cx="8170776" cy="4723731"/>
            <a:chOff x="2013100" y="688670"/>
            <a:chExt cx="8170776" cy="4723731"/>
          </a:xfrm>
        </p:grpSpPr>
        <p:pic>
          <p:nvPicPr>
            <p:cNvPr id="656" name="Google Shape;656;p87"/>
            <p:cNvPicPr preferRelativeResize="0"/>
            <p:nvPr/>
          </p:nvPicPr>
          <p:blipFill>
            <a:blip r:embed="rId4">
              <a:alphaModFix amt="38000"/>
            </a:blip>
            <a:stretch>
              <a:fillRect/>
            </a:stretch>
          </p:blipFill>
          <p:spPr>
            <a:xfrm>
              <a:off x="2013100" y="4554300"/>
              <a:ext cx="8170776" cy="8581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7" name="Google Shape;657;p87"/>
            <p:cNvGrpSpPr/>
            <p:nvPr/>
          </p:nvGrpSpPr>
          <p:grpSpPr>
            <a:xfrm>
              <a:off x="2624656" y="688670"/>
              <a:ext cx="6883519" cy="4199352"/>
              <a:chOff x="3846138" y="1313375"/>
              <a:chExt cx="5165480" cy="3151247"/>
            </a:xfrm>
          </p:grpSpPr>
          <p:pic>
            <p:nvPicPr>
              <p:cNvPr id="658" name="Google Shape;658;p8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846138" y="1313375"/>
                <a:ext cx="5165480" cy="31512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9" name="Google Shape;659;p87"/>
              <p:cNvSpPr/>
              <p:nvPr/>
            </p:nvSpPr>
            <p:spPr>
              <a:xfrm>
                <a:off x="4345200" y="1473320"/>
                <a:ext cx="4183500" cy="26475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. Title &amp; Body (2) + Mobile">
  <p:cSld name="TITLE_2_1_1_2_1_1_1_1">
    <p:bg>
      <p:bgPr>
        <a:solidFill>
          <a:srgbClr val="FFFFFF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8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63" name="Google Shape;663;p88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88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88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361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666" name="Google Shape;66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88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8625" y="607450"/>
            <a:ext cx="2344675" cy="4290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. Title &amp; Body (2) + Tablet">
  <p:cSld name="TITLE_2_1_1_2_1_1_1_1_1">
    <p:bg>
      <p:bgPr>
        <a:solidFill>
          <a:srgbClr val="FFFFFF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8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72" name="Google Shape;672;p89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89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89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190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675" name="Google Shape;67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9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5072130" y="4694865"/>
            <a:ext cx="3064427" cy="693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" name="Google Shape;677;p89"/>
          <p:cNvGrpSpPr/>
          <p:nvPr/>
        </p:nvGrpSpPr>
        <p:grpSpPr>
          <a:xfrm>
            <a:off x="4891850" y="580300"/>
            <a:ext cx="4117476" cy="4796875"/>
            <a:chOff x="4891850" y="580300"/>
            <a:chExt cx="4117476" cy="4796875"/>
          </a:xfrm>
        </p:grpSpPr>
        <p:pic>
          <p:nvPicPr>
            <p:cNvPr id="678" name="Google Shape;678;p89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89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680" name="Google Shape;680;p89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1" name="Google Shape;681;p89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682" name="Google Shape;682;p89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3" name="Google Shape;683;p89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. Title &amp; Body (2) + Multiple Phones">
  <p:cSld name="TITLE_2_1_1_2_1_1_1_1_1_1">
    <p:bg>
      <p:bgPr>
        <a:solidFill>
          <a:srgbClr val="FFFFFF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9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687" name="Google Shape;687;p90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90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90"/>
          <p:cNvSpPr txBox="1">
            <a:spLocks noGrp="1"/>
          </p:cNvSpPr>
          <p:nvPr>
            <p:ph type="body" idx="1"/>
          </p:nvPr>
        </p:nvSpPr>
        <p:spPr>
          <a:xfrm>
            <a:off x="78627" y="1188325"/>
            <a:ext cx="37419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pic>
        <p:nvPicPr>
          <p:cNvPr id="690" name="Google Shape;69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90"/>
          <p:cNvPicPr preferRelativeResize="0"/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5276187" y="4621916"/>
            <a:ext cx="2245638" cy="5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90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7066525" y="4584495"/>
            <a:ext cx="2191962" cy="49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90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3523384" y="4584495"/>
            <a:ext cx="2191962" cy="49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2988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0937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586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. Title, Sub-header, &amp; Body (3)">
  <p:cSld name="TITLE_2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9" name="Google Shape;699;p91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91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1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91"/>
          <p:cNvSpPr txBox="1">
            <a:spLocks noGrp="1"/>
          </p:cNvSpPr>
          <p:nvPr>
            <p:ph type="body" idx="1"/>
          </p:nvPr>
        </p:nvSpPr>
        <p:spPr>
          <a:xfrm>
            <a:off x="78627" y="1188325"/>
            <a:ext cx="45147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. Title &amp; Body (3) + Laptop Screenshot">
  <p:cSld name="TITLE_2_1_1_1_2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9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92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92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2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body" idx="1"/>
          </p:nvPr>
        </p:nvSpPr>
        <p:spPr>
          <a:xfrm>
            <a:off x="78628" y="1188325"/>
            <a:ext cx="30606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710" name="Google Shape;710;p92"/>
          <p:cNvGrpSpPr/>
          <p:nvPr/>
        </p:nvGrpSpPr>
        <p:grpSpPr>
          <a:xfrm>
            <a:off x="2013100" y="688670"/>
            <a:ext cx="8170776" cy="4723731"/>
            <a:chOff x="2013100" y="688670"/>
            <a:chExt cx="8170776" cy="4723731"/>
          </a:xfrm>
        </p:grpSpPr>
        <p:pic>
          <p:nvPicPr>
            <p:cNvPr id="711" name="Google Shape;711;p92"/>
            <p:cNvPicPr preferRelativeResize="0"/>
            <p:nvPr/>
          </p:nvPicPr>
          <p:blipFill>
            <a:blip r:embed="rId4">
              <a:alphaModFix amt="76000"/>
            </a:blip>
            <a:stretch>
              <a:fillRect/>
            </a:stretch>
          </p:blipFill>
          <p:spPr>
            <a:xfrm>
              <a:off x="2013100" y="4554300"/>
              <a:ext cx="8170776" cy="8581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2" name="Google Shape;712;p92"/>
            <p:cNvGrpSpPr/>
            <p:nvPr/>
          </p:nvGrpSpPr>
          <p:grpSpPr>
            <a:xfrm>
              <a:off x="2624656" y="688670"/>
              <a:ext cx="6883519" cy="4199352"/>
              <a:chOff x="3846138" y="1313375"/>
              <a:chExt cx="5165480" cy="3151247"/>
            </a:xfrm>
          </p:grpSpPr>
          <p:pic>
            <p:nvPicPr>
              <p:cNvPr id="713" name="Google Shape;713;p9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846138" y="1313375"/>
                <a:ext cx="5165480" cy="31512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4" name="Google Shape;714;p92"/>
              <p:cNvSpPr/>
              <p:nvPr/>
            </p:nvSpPr>
            <p:spPr>
              <a:xfrm>
                <a:off x="4345200" y="1473320"/>
                <a:ext cx="4183500" cy="26475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nkeys">
  <p:cSld name="TITLE_AND_BODY_1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 t="30883" b="25506"/>
          <a:stretch/>
        </p:blipFill>
        <p:spPr>
          <a:xfrm>
            <a:off x="-119425" y="-46238"/>
            <a:ext cx="9428733" cy="119837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 txBox="1"/>
          <p:nvPr/>
        </p:nvSpPr>
        <p:spPr>
          <a:xfrm>
            <a:off x="203400" y="125375"/>
            <a:ext cx="72531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Turnkeys &amp; Templates</a:t>
            </a:r>
            <a:endParaRPr sz="3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8" name="Google Shape;98;p10"/>
          <p:cNvSpPr txBox="1"/>
          <p:nvPr/>
        </p:nvSpPr>
        <p:spPr>
          <a:xfrm>
            <a:off x="81600" y="1789100"/>
            <a:ext cx="46167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Check Out Our Library of</a:t>
            </a:r>
            <a:endParaRPr sz="26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8FC85E"/>
                </a:solidFill>
                <a:latin typeface="Oswald"/>
                <a:ea typeface="Oswald"/>
                <a:cs typeface="Oswald"/>
                <a:sym typeface="Oswald"/>
              </a:rPr>
              <a:t>350+ Turnkeys</a:t>
            </a:r>
            <a:endParaRPr sz="3400" b="1">
              <a:solidFill>
                <a:srgbClr val="8FC85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133200" y="2813400"/>
            <a:ext cx="45135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96D6"/>
                </a:solidFill>
                <a:latin typeface="Oswald"/>
                <a:ea typeface="Oswald"/>
                <a:cs typeface="Oswald"/>
                <a:sym typeface="Oswald"/>
              </a:rPr>
              <a:t>secondstreet.com/turnkeys</a:t>
            </a:r>
            <a:endParaRPr sz="26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0" name="Google Shape;10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749" y="868800"/>
            <a:ext cx="1893951" cy="293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974" y="1576678"/>
            <a:ext cx="1783552" cy="186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5850" y="1414675"/>
            <a:ext cx="349650" cy="3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7050" y="2760775"/>
            <a:ext cx="1893948" cy="19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5850" y="715050"/>
            <a:ext cx="349650" cy="3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6175" y="2571950"/>
            <a:ext cx="349650" cy="3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0" descr="movement white transparency swoop_Big Title.png"/>
          <p:cNvPicPr preferRelativeResize="0"/>
          <p:nvPr/>
        </p:nvPicPr>
        <p:blipFill rotWithShape="1">
          <a:blip r:embed="rId7">
            <a:alphaModFix amt="58999"/>
          </a:blip>
          <a:srcRect b="77253"/>
          <a:stretch/>
        </p:blipFill>
        <p:spPr>
          <a:xfrm rot="10800000">
            <a:off x="0" y="4471898"/>
            <a:ext cx="9144000" cy="68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0"/>
          <p:cNvSpPr txBox="1"/>
          <p:nvPr/>
        </p:nvSpPr>
        <p:spPr>
          <a:xfrm>
            <a:off x="394400" y="4748725"/>
            <a:ext cx="32535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#secondstreetlab  @secondstreet</a:t>
            </a:r>
            <a:endParaRPr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8" name="Google Shape;108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4655" y="4551225"/>
            <a:ext cx="1657432" cy="68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. Title &amp; Body (3) + Mobile Screenshot">
  <p:cSld name="TITLE_2_1_1_1_2_1_1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93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3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93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430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22" name="Google Shape;72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625" y="607450"/>
            <a:ext cx="2344675" cy="4290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. Title &amp; Body (3) + Tablet Screenshot ">
  <p:cSld name="TITLE_2_1_1_1_2_1_1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94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9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94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9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94"/>
          <p:cNvSpPr txBox="1">
            <a:spLocks noGrp="1"/>
          </p:cNvSpPr>
          <p:nvPr>
            <p:ph type="body" idx="1"/>
          </p:nvPr>
        </p:nvSpPr>
        <p:spPr>
          <a:xfrm>
            <a:off x="78626" y="1188325"/>
            <a:ext cx="5199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730" name="Google Shape;730;p94"/>
          <p:cNvGrpSpPr/>
          <p:nvPr/>
        </p:nvGrpSpPr>
        <p:grpSpPr>
          <a:xfrm>
            <a:off x="4891850" y="580300"/>
            <a:ext cx="4117476" cy="4796875"/>
            <a:chOff x="4891850" y="580300"/>
            <a:chExt cx="4117476" cy="4796875"/>
          </a:xfrm>
        </p:grpSpPr>
        <p:pic>
          <p:nvPicPr>
            <p:cNvPr id="731" name="Google Shape;731;p94"/>
            <p:cNvPicPr preferRelativeResize="0"/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2" name="Google Shape;732;p94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733" name="Google Shape;733;p94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34" name="Google Shape;734;p94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735" name="Google Shape;735;p94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6" name="Google Shape;736;p94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. Title &amp; Body (3) + Multiple Phones">
  <p:cSld name="TITLE_2_1_1_1_2_1_1_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95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40" name="Google Shape;740;p95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95"/>
          <p:cNvSpPr/>
          <p:nvPr/>
        </p:nvSpPr>
        <p:spPr>
          <a:xfrm>
            <a:off x="-1" y="1079775"/>
            <a:ext cx="9144000" cy="26913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95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5"/>
          <p:cNvSpPr txBox="1">
            <a:spLocks noGrp="1"/>
          </p:cNvSpPr>
          <p:nvPr>
            <p:ph type="body" idx="1"/>
          </p:nvPr>
        </p:nvSpPr>
        <p:spPr>
          <a:xfrm>
            <a:off x="78627" y="1188325"/>
            <a:ext cx="3651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44" name="Google Shape;744;p9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464136" y="4584495"/>
            <a:ext cx="2191962" cy="49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145523" y="4584495"/>
            <a:ext cx="2191962" cy="49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9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276187" y="4608683"/>
            <a:ext cx="2245638" cy="5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2988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0937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586" y="1294050"/>
            <a:ext cx="1738027" cy="318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. Title, Sub-header &amp; Body (3) ">
  <p:cSld name="TITLE_2_1_1_1_2_1_1_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96"/>
          <p:cNvGrpSpPr/>
          <p:nvPr/>
        </p:nvGrpSpPr>
        <p:grpSpPr>
          <a:xfrm>
            <a:off x="0" y="7900"/>
            <a:ext cx="9144000" cy="1046475"/>
            <a:chOff x="0" y="7900"/>
            <a:chExt cx="9144000" cy="1046475"/>
          </a:xfrm>
        </p:grpSpPr>
        <p:pic>
          <p:nvPicPr>
            <p:cNvPr id="752" name="Google Shape;752;p96"/>
            <p:cNvPicPr preferRelativeResize="0"/>
            <p:nvPr/>
          </p:nvPicPr>
          <p:blipFill rotWithShape="1">
            <a:blip r:embed="rId3">
              <a:alphaModFix/>
            </a:blip>
            <a:srcRect l="1206" t="-6042" r="745" b="956"/>
            <a:stretch/>
          </p:blipFill>
          <p:spPr>
            <a:xfrm rot="10800000">
              <a:off x="9876" y="69925"/>
              <a:ext cx="9134124" cy="9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3" name="Google Shape;753;p96"/>
            <p:cNvSpPr/>
            <p:nvPr/>
          </p:nvSpPr>
          <p:spPr>
            <a:xfrm>
              <a:off x="0" y="7900"/>
              <a:ext cx="9144000" cy="306600"/>
            </a:xfrm>
            <a:prstGeom prst="rect">
              <a:avLst/>
            </a:prstGeom>
            <a:solidFill>
              <a:srgbClr val="104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54" name="Google Shape;754;p96"/>
          <p:cNvPicPr preferRelativeResize="0"/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96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96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96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96"/>
          <p:cNvSpPr txBox="1">
            <a:spLocks noGrp="1"/>
          </p:cNvSpPr>
          <p:nvPr>
            <p:ph type="body" idx="1"/>
          </p:nvPr>
        </p:nvSpPr>
        <p:spPr>
          <a:xfrm>
            <a:off x="212598" y="1188325"/>
            <a:ext cx="49299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Char char="■"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. Title (2) + 1 Big Stat">
  <p:cSld name="TITLE_2_1_1_2_1_1_1_1_1_2">
    <p:bg>
      <p:bgPr>
        <a:solidFill>
          <a:srgbClr val="FFFFFF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9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762" name="Google Shape;762;p97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97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64" name="Google Shape;76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7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97"/>
          <p:cNvSpPr txBox="1">
            <a:spLocks noGrp="1"/>
          </p:cNvSpPr>
          <p:nvPr>
            <p:ph type="title" idx="4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97"/>
          <p:cNvSpPr txBox="1">
            <a:spLocks noGrp="1"/>
          </p:cNvSpPr>
          <p:nvPr>
            <p:ph type="title" idx="5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. Title (2) + 2 Big Stats">
  <p:cSld name="TITLE_2_1_1_2_1_1_1_1_1_2_1">
    <p:bg>
      <p:bgPr>
        <a:solidFill>
          <a:srgbClr val="FFFFFF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9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sp>
        <p:nvSpPr>
          <p:cNvPr id="771" name="Google Shape;771;p98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98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73" name="Google Shape;77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175"/>
            <a:ext cx="9153950" cy="3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8"/>
          <p:cNvSpPr/>
          <p:nvPr/>
        </p:nvSpPr>
        <p:spPr>
          <a:xfrm>
            <a:off x="1672626" y="2680507"/>
            <a:ext cx="1736100" cy="1662900"/>
          </a:xfrm>
          <a:prstGeom prst="ellipse">
            <a:avLst/>
          </a:prstGeom>
          <a:solidFill>
            <a:srgbClr val="81C347"/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98"/>
          <p:cNvSpPr txBox="1">
            <a:spLocks noGrp="1"/>
          </p:cNvSpPr>
          <p:nvPr>
            <p:ph type="title" idx="4"/>
          </p:nvPr>
        </p:nvSpPr>
        <p:spPr>
          <a:xfrm>
            <a:off x="1672625" y="3130392"/>
            <a:ext cx="1736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98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98"/>
          <p:cNvSpPr txBox="1">
            <a:spLocks noGrp="1"/>
          </p:cNvSpPr>
          <p:nvPr>
            <p:ph type="title" idx="5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98"/>
          <p:cNvSpPr txBox="1">
            <a:spLocks noGrp="1"/>
          </p:cNvSpPr>
          <p:nvPr>
            <p:ph type="title" idx="6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. Title (1) + 1 Big Stat">
  <p:cSld name="TITLE_2_1_1_1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9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82" name="Google Shape;782;p99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99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99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99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99"/>
          <p:cNvSpPr txBox="1">
            <a:spLocks noGrp="1"/>
          </p:cNvSpPr>
          <p:nvPr>
            <p:ph type="title" idx="4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99"/>
          <p:cNvSpPr txBox="1">
            <a:spLocks noGrp="1"/>
          </p:cNvSpPr>
          <p:nvPr>
            <p:ph type="title" idx="5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. Title (1) + 2 Big Stats">
  <p:cSld name="TITLE_2_1_1_1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0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791" name="Google Shape;791;p100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0" y="750817"/>
            <a:ext cx="9144000" cy="242316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0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00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100"/>
          <p:cNvSpPr/>
          <p:nvPr/>
        </p:nvSpPr>
        <p:spPr>
          <a:xfrm>
            <a:off x="1672626" y="2680507"/>
            <a:ext cx="1736100" cy="1662900"/>
          </a:xfrm>
          <a:prstGeom prst="ellipse">
            <a:avLst/>
          </a:prstGeom>
          <a:solidFill>
            <a:srgbClr val="81C347"/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0"/>
          <p:cNvSpPr txBox="1">
            <a:spLocks noGrp="1"/>
          </p:cNvSpPr>
          <p:nvPr>
            <p:ph type="title" idx="4"/>
          </p:nvPr>
        </p:nvSpPr>
        <p:spPr>
          <a:xfrm>
            <a:off x="1672625" y="3130392"/>
            <a:ext cx="1736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00"/>
          <p:cNvSpPr/>
          <p:nvPr/>
        </p:nvSpPr>
        <p:spPr>
          <a:xfrm>
            <a:off x="425688" y="1568625"/>
            <a:ext cx="1945500" cy="1945500"/>
          </a:xfrm>
          <a:prstGeom prst="ellipse">
            <a:avLst/>
          </a:prstGeom>
          <a:solidFill>
            <a:srgbClr val="10446E">
              <a:alpha val="85770"/>
            </a:srgbClr>
          </a:solidFill>
          <a:ln>
            <a:noFill/>
          </a:ln>
          <a:effectLst>
            <a:outerShdw blurRad="714375" dist="3619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0"/>
          <p:cNvSpPr txBox="1">
            <a:spLocks noGrp="1"/>
          </p:cNvSpPr>
          <p:nvPr>
            <p:ph type="title" idx="5"/>
          </p:nvPr>
        </p:nvSpPr>
        <p:spPr>
          <a:xfrm>
            <a:off x="431400" y="25485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00"/>
          <p:cNvSpPr txBox="1">
            <a:spLocks noGrp="1"/>
          </p:cNvSpPr>
          <p:nvPr>
            <p:ph type="title" idx="6"/>
          </p:nvPr>
        </p:nvSpPr>
        <p:spPr>
          <a:xfrm>
            <a:off x="431400" y="1862775"/>
            <a:ext cx="1932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. Big Quote (1)">
  <p:cSld name="TITLE_2_1_1_2_1_1_1_1_1_2_2">
    <p:bg>
      <p:bgPr>
        <a:solidFill>
          <a:srgbClr val="FFFFFF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1"/>
          <p:cNvSpPr/>
          <p:nvPr/>
        </p:nvSpPr>
        <p:spPr>
          <a:xfrm>
            <a:off x="4914555" y="25564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1" name="Google Shape;801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6475" y="244731"/>
            <a:ext cx="1490469" cy="242203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01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pic>
        <p:nvPicPr>
          <p:cNvPr id="803" name="Google Shape;803;p101"/>
          <p:cNvPicPr preferRelativeResize="0"/>
          <p:nvPr/>
        </p:nvPicPr>
        <p:blipFill rotWithShape="1">
          <a:blip r:embed="rId3">
            <a:alphaModFix amt="34000"/>
          </a:blip>
          <a:srcRect/>
          <a:stretch/>
        </p:blipFill>
        <p:spPr>
          <a:xfrm>
            <a:off x="2498500" y="35849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01"/>
          <p:cNvPicPr preferRelativeResize="0"/>
          <p:nvPr/>
        </p:nvPicPr>
        <p:blipFill rotWithShape="1">
          <a:blip r:embed="rId4">
            <a:alphaModFix amt="28000"/>
          </a:blip>
          <a:srcRect t="23117" b="23122"/>
          <a:stretch/>
        </p:blipFill>
        <p:spPr>
          <a:xfrm>
            <a:off x="2969941" y="1160622"/>
            <a:ext cx="3125245" cy="2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050" y="26209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06" name="Google Shape;806;p101"/>
          <p:cNvSpPr txBox="1">
            <a:spLocks noGrp="1"/>
          </p:cNvSpPr>
          <p:nvPr>
            <p:ph type="subTitle" idx="1"/>
          </p:nvPr>
        </p:nvSpPr>
        <p:spPr>
          <a:xfrm>
            <a:off x="3174926" y="2807500"/>
            <a:ext cx="1845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07" name="Google Shape;807;p101"/>
          <p:cNvSpPr txBox="1">
            <a:spLocks noGrp="1"/>
          </p:cNvSpPr>
          <p:nvPr>
            <p:ph type="subTitle" idx="2"/>
          </p:nvPr>
        </p:nvSpPr>
        <p:spPr>
          <a:xfrm>
            <a:off x="2716275" y="14032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01"/>
          <p:cNvSpPr txBox="1">
            <a:spLocks noGrp="1"/>
          </p:cNvSpPr>
          <p:nvPr>
            <p:ph type="subTitle" idx="3"/>
          </p:nvPr>
        </p:nvSpPr>
        <p:spPr>
          <a:xfrm>
            <a:off x="3163449" y="3110525"/>
            <a:ext cx="18450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. Big Quote (2)">
  <p:cSld name="TITLE_2_1_1_2_1_1_1_1_1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02"/>
          <p:cNvSpPr/>
          <p:nvPr/>
        </p:nvSpPr>
        <p:spPr>
          <a:xfrm>
            <a:off x="4914555" y="2556414"/>
            <a:ext cx="1180500" cy="1180500"/>
          </a:xfrm>
          <a:prstGeom prst="ellipse">
            <a:avLst/>
          </a:prstGeom>
          <a:noFill/>
          <a:ln w="952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1" name="Google Shape;811;p102"/>
          <p:cNvPicPr preferRelativeResize="0"/>
          <p:nvPr/>
        </p:nvPicPr>
        <p:blipFill rotWithShape="1">
          <a:blip r:embed="rId3">
            <a:alphaModFix amt="34000"/>
          </a:blip>
          <a:srcRect/>
          <a:stretch/>
        </p:blipFill>
        <p:spPr>
          <a:xfrm>
            <a:off x="2498500" y="3584963"/>
            <a:ext cx="4147000" cy="7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02"/>
          <p:cNvPicPr preferRelativeResize="0"/>
          <p:nvPr/>
        </p:nvPicPr>
        <p:blipFill rotWithShape="1">
          <a:blip r:embed="rId4">
            <a:alphaModFix amt="12000"/>
          </a:blip>
          <a:srcRect t="23117" b="23122"/>
          <a:stretch/>
        </p:blipFill>
        <p:spPr>
          <a:xfrm>
            <a:off x="2877375" y="1141408"/>
            <a:ext cx="3310376" cy="24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050" y="2620925"/>
            <a:ext cx="1051500" cy="105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14" name="Google Shape;814;p102"/>
          <p:cNvSpPr txBox="1">
            <a:spLocks noGrp="1"/>
          </p:cNvSpPr>
          <p:nvPr>
            <p:ph type="subTitle" idx="1"/>
          </p:nvPr>
        </p:nvSpPr>
        <p:spPr>
          <a:xfrm>
            <a:off x="3174925" y="2807500"/>
            <a:ext cx="17397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5" name="Google Shape;815;p102"/>
          <p:cNvSpPr txBox="1">
            <a:spLocks noGrp="1"/>
          </p:cNvSpPr>
          <p:nvPr>
            <p:ph type="subTitle" idx="2"/>
          </p:nvPr>
        </p:nvSpPr>
        <p:spPr>
          <a:xfrm>
            <a:off x="2716275" y="1403250"/>
            <a:ext cx="3828900" cy="1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p102"/>
          <p:cNvSpPr txBox="1">
            <a:spLocks noGrp="1"/>
          </p:cNvSpPr>
          <p:nvPr>
            <p:ph type="subTitle" idx="3"/>
          </p:nvPr>
        </p:nvSpPr>
        <p:spPr>
          <a:xfrm>
            <a:off x="3163449" y="3110525"/>
            <a:ext cx="17397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81C34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81C347"/>
                </a:solidFill>
              </a:defRPr>
            </a:lvl9pPr>
          </a:lstStyle>
          <a:p>
            <a:endParaRPr/>
          </a:p>
        </p:txBody>
      </p:sp>
      <p:pic>
        <p:nvPicPr>
          <p:cNvPr id="817" name="Google Shape;817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8721" y="231458"/>
            <a:ext cx="1485977" cy="242301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102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140865" y="1519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6D6"/>
              </a:buClr>
              <a:buSzPts val="3300"/>
              <a:buFont typeface="Oswald Regular"/>
              <a:buNone/>
              <a:defRPr sz="33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body" idx="1"/>
          </p:nvPr>
        </p:nvSpPr>
        <p:spPr>
          <a:xfrm>
            <a:off x="217065" y="118934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4"/>
          <p:cNvSpPr txBox="1">
            <a:spLocks noGrp="1"/>
          </p:cNvSpPr>
          <p:nvPr>
            <p:ph type="title"/>
          </p:nvPr>
        </p:nvSpPr>
        <p:spPr>
          <a:xfrm>
            <a:off x="140865" y="1519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6D6"/>
              </a:buClr>
              <a:buSzPts val="3300"/>
              <a:buFont typeface="Oswald Regular"/>
              <a:buNone/>
              <a:defRPr sz="33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92" name="Google Shape;592;p74"/>
          <p:cNvSpPr txBox="1">
            <a:spLocks noGrp="1"/>
          </p:cNvSpPr>
          <p:nvPr>
            <p:ph type="body" idx="1"/>
          </p:nvPr>
        </p:nvSpPr>
        <p:spPr>
          <a:xfrm>
            <a:off x="217065" y="1189346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10446E"/>
              </a:buClr>
              <a:buSzPts val="1800"/>
              <a:buFont typeface="Muli"/>
              <a:buChar char="●"/>
              <a:defRPr sz="1800"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●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lnSpc>
                <a:spcPct val="175000"/>
              </a:lnSpc>
              <a:spcBef>
                <a:spcPts val="1600"/>
              </a:spcBef>
              <a:spcAft>
                <a:spcPts val="0"/>
              </a:spcAft>
              <a:buClr>
                <a:srgbClr val="10446E"/>
              </a:buClr>
              <a:buSzPts val="1400"/>
              <a:buFont typeface="Muli"/>
              <a:buChar char="○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lnSpc>
                <a:spcPct val="175000"/>
              </a:lnSpc>
              <a:spcBef>
                <a:spcPts val="1600"/>
              </a:spcBef>
              <a:spcAft>
                <a:spcPts val="1600"/>
              </a:spcAft>
              <a:buClr>
                <a:srgbClr val="10446E"/>
              </a:buClr>
              <a:buSzPts val="1400"/>
              <a:buFont typeface="Muli"/>
              <a:buChar char="■"/>
              <a:defRPr>
                <a:solidFill>
                  <a:srgbClr val="10446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6.png"/><Relationship Id="rId5" Type="http://schemas.openxmlformats.org/officeDocument/2006/relationships/image" Target="../media/image81.pn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80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8996" cy="514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37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37"/>
          <p:cNvSpPr txBox="1"/>
          <p:nvPr/>
        </p:nvSpPr>
        <p:spPr>
          <a:xfrm>
            <a:off x="0" y="2047801"/>
            <a:ext cx="9144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5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How the 3-in-1 Bracket Works</a:t>
            </a:r>
            <a:endParaRPr sz="35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8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Games in 1</a:t>
            </a:r>
            <a:endParaRPr/>
          </a:p>
        </p:txBody>
      </p:sp>
      <p:sp>
        <p:nvSpPr>
          <p:cNvPr id="1100" name="Google Shape;1100;p138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5185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Separate 64, 16, and 4 team pick’ems (brackets)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One registration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Customizable - run what you want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More chances to play</a:t>
            </a:r>
            <a:endParaRPr sz="2200"/>
          </a:p>
        </p:txBody>
      </p:sp>
      <p:pic>
        <p:nvPicPr>
          <p:cNvPr id="1101" name="Google Shape;1101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2375" y="669650"/>
            <a:ext cx="2423388" cy="4169050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39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Games in 1</a:t>
            </a:r>
            <a:endParaRPr/>
          </a:p>
        </p:txBody>
      </p:sp>
      <p:sp>
        <p:nvSpPr>
          <p:cNvPr id="1107" name="Google Shape;1107;p139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5185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64 Team Bracket</a:t>
            </a:r>
            <a:endParaRPr sz="2200"/>
          </a:p>
        </p:txBody>
      </p:sp>
      <p:pic>
        <p:nvPicPr>
          <p:cNvPr id="1108" name="Google Shape;1108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275" y="669650"/>
            <a:ext cx="2423388" cy="4169050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40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Games in 1</a:t>
            </a:r>
            <a:endParaRPr/>
          </a:p>
        </p:txBody>
      </p:sp>
      <p:sp>
        <p:nvSpPr>
          <p:cNvPr id="1114" name="Google Shape;1114;p140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5185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16 Team Bracket</a:t>
            </a:r>
            <a:endParaRPr sz="2200"/>
          </a:p>
        </p:txBody>
      </p:sp>
      <p:pic>
        <p:nvPicPr>
          <p:cNvPr id="1115" name="Google Shape;1115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900" y="449225"/>
            <a:ext cx="2942701" cy="4423899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6" name="Google Shape;1116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250" y="793602"/>
            <a:ext cx="1929775" cy="4082449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41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Games in 1</a:t>
            </a:r>
            <a:endParaRPr/>
          </a:p>
        </p:txBody>
      </p:sp>
      <p:sp>
        <p:nvSpPr>
          <p:cNvPr id="1122" name="Google Shape;1122;p141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5185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4 Team Bracket</a:t>
            </a:r>
            <a:endParaRPr sz="2200"/>
          </a:p>
        </p:txBody>
      </p:sp>
      <p:pic>
        <p:nvPicPr>
          <p:cNvPr id="1123" name="Google Shape;1123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825" y="669650"/>
            <a:ext cx="2638044" cy="4169051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4" name="Google Shape;1124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4074" y="1736299"/>
            <a:ext cx="1819375" cy="3102400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42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Games in 1</a:t>
            </a:r>
            <a:endParaRPr/>
          </a:p>
        </p:txBody>
      </p:sp>
      <p:sp>
        <p:nvSpPr>
          <p:cNvPr id="1130" name="Google Shape;1130;p142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47058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Bracket is Managed by Second Street - you will see updates on the bracket as the game scores come in!</a:t>
            </a:r>
            <a:endParaRPr sz="2200"/>
          </a:p>
        </p:txBody>
      </p:sp>
      <p:pic>
        <p:nvPicPr>
          <p:cNvPr id="1131" name="Google Shape;1131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850" y="576650"/>
            <a:ext cx="2504985" cy="4169053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4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VIP Pickers</a:t>
            </a:r>
            <a:endParaRPr/>
          </a:p>
        </p:txBody>
      </p:sp>
      <p:sp>
        <p:nvSpPr>
          <p:cNvPr id="1137" name="Google Shape;1137;p143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4233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Welcome Page with VIP Pickers</a:t>
            </a:r>
            <a:endParaRPr sz="2400"/>
          </a:p>
        </p:txBody>
      </p:sp>
      <p:pic>
        <p:nvPicPr>
          <p:cNvPr id="1138" name="Google Shape;1138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601" y="715525"/>
            <a:ext cx="3772600" cy="4160475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44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Picks</a:t>
            </a:r>
            <a:endParaRPr/>
          </a:p>
        </p:txBody>
      </p:sp>
      <p:sp>
        <p:nvSpPr>
          <p:cNvPr id="1144" name="Google Shape;1144;p144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4233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Make your picks for each round </a:t>
            </a:r>
            <a:endParaRPr sz="2400"/>
          </a:p>
        </p:txBody>
      </p:sp>
      <p:pic>
        <p:nvPicPr>
          <p:cNvPr id="1145" name="Google Shape;1145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575" y="177277"/>
            <a:ext cx="1963700" cy="4788926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45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Prizes</a:t>
            </a:r>
            <a:endParaRPr/>
          </a:p>
        </p:txBody>
      </p:sp>
      <p:pic>
        <p:nvPicPr>
          <p:cNvPr id="1151" name="Google Shape;1151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401" y="1165325"/>
            <a:ext cx="6289175" cy="3144600"/>
          </a:xfrm>
          <a:prstGeom prst="rect">
            <a:avLst/>
          </a:prstGeom>
          <a:noFill/>
          <a:ln>
            <a:noFill/>
          </a:ln>
          <a:effectLst>
            <a:outerShdw blurRad="214313" dist="76200" dir="2700000" algn="tl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46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Prizes</a:t>
            </a:r>
            <a:endParaRPr/>
          </a:p>
        </p:txBody>
      </p:sp>
      <p:pic>
        <p:nvPicPr>
          <p:cNvPr id="1157" name="Google Shape;1157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506" y="1484512"/>
            <a:ext cx="3502556" cy="1970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46"/>
          <p:cNvSpPr/>
          <p:nvPr/>
        </p:nvSpPr>
        <p:spPr>
          <a:xfrm>
            <a:off x="2219871" y="3733806"/>
            <a:ext cx="966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0446E"/>
                </a:solidFill>
                <a:latin typeface="Oswald"/>
                <a:ea typeface="Oswald"/>
                <a:cs typeface="Oswald"/>
                <a:sym typeface="Oswald"/>
              </a:rPr>
              <a:t>PS5</a:t>
            </a:r>
            <a:endParaRPr sz="3600">
              <a:solidFill>
                <a:srgbClr val="10446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59" name="Google Shape;1159;p146"/>
          <p:cNvSpPr/>
          <p:nvPr/>
        </p:nvSpPr>
        <p:spPr>
          <a:xfrm>
            <a:off x="6272644" y="3733806"/>
            <a:ext cx="1873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0446E"/>
                </a:solidFill>
                <a:latin typeface="Oswald"/>
                <a:ea typeface="Oswald"/>
                <a:cs typeface="Oswald"/>
                <a:sym typeface="Oswald"/>
              </a:rPr>
              <a:t>$75</a:t>
            </a:r>
            <a:endParaRPr sz="3600">
              <a:solidFill>
                <a:srgbClr val="10446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0446E"/>
                </a:solidFill>
                <a:latin typeface="Oswald"/>
                <a:ea typeface="Oswald"/>
                <a:cs typeface="Oswald"/>
                <a:sym typeface="Oswald"/>
              </a:rPr>
              <a:t>Visa Gift Cards</a:t>
            </a:r>
            <a:endParaRPr sz="2300">
              <a:solidFill>
                <a:srgbClr val="10446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60" name="Google Shape;1160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450" y="1409700"/>
            <a:ext cx="321945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29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Welcome!</a:t>
            </a:r>
            <a:endParaRPr/>
          </a:p>
        </p:txBody>
      </p:sp>
      <p:sp>
        <p:nvSpPr>
          <p:cNvPr id="1020" name="Google Shape;1020;p129"/>
          <p:cNvSpPr txBox="1">
            <a:spLocks noGrp="1"/>
          </p:cNvSpPr>
          <p:nvPr>
            <p:ph type="title" idx="2"/>
          </p:nvPr>
        </p:nvSpPr>
        <p:spPr>
          <a:xfrm>
            <a:off x="89363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Liz Huff</a:t>
            </a:r>
            <a:endParaRPr/>
          </a:p>
        </p:txBody>
      </p:sp>
      <p:sp>
        <p:nvSpPr>
          <p:cNvPr id="1021" name="Google Shape;1021;p129"/>
          <p:cNvSpPr txBox="1">
            <a:spLocks noGrp="1"/>
          </p:cNvSpPr>
          <p:nvPr>
            <p:ph type="title" idx="3"/>
          </p:nvPr>
        </p:nvSpPr>
        <p:spPr>
          <a:xfrm>
            <a:off x="85263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Director of Affiliate Success</a:t>
            </a:r>
            <a:endParaRPr/>
          </a:p>
        </p:txBody>
      </p:sp>
      <p:sp>
        <p:nvSpPr>
          <p:cNvPr id="1022" name="Google Shape;1022;p129"/>
          <p:cNvSpPr txBox="1">
            <a:spLocks noGrp="1"/>
          </p:cNvSpPr>
          <p:nvPr>
            <p:ph type="title" idx="4"/>
          </p:nvPr>
        </p:nvSpPr>
        <p:spPr>
          <a:xfrm>
            <a:off x="109473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liz@secondstreet.com</a:t>
            </a:r>
            <a:endParaRPr/>
          </a:p>
        </p:txBody>
      </p:sp>
      <p:sp>
        <p:nvSpPr>
          <p:cNvPr id="1023" name="Google Shape;1023;p129"/>
          <p:cNvSpPr txBox="1">
            <a:spLocks noGrp="1"/>
          </p:cNvSpPr>
          <p:nvPr>
            <p:ph type="title" idx="5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 Foley</a:t>
            </a:r>
            <a:endParaRPr/>
          </a:p>
        </p:txBody>
      </p:sp>
      <p:sp>
        <p:nvSpPr>
          <p:cNvPr id="1024" name="Google Shape;1024;p129"/>
          <p:cNvSpPr txBox="1">
            <a:spLocks noGrp="1"/>
          </p:cNvSpPr>
          <p:nvPr>
            <p:ph type="title" idx="6"/>
          </p:nvPr>
        </p:nvSpPr>
        <p:spPr>
          <a:xfrm>
            <a:off x="4760975" y="4055623"/>
            <a:ext cx="35304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Director of Affiliate Success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5" name="Google Shape;1025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363" y="1193737"/>
            <a:ext cx="2470675" cy="24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29"/>
          <p:cNvSpPr txBox="1">
            <a:spLocks noGrp="1"/>
          </p:cNvSpPr>
          <p:nvPr>
            <p:ph type="title" idx="4"/>
          </p:nvPr>
        </p:nvSpPr>
        <p:spPr>
          <a:xfrm>
            <a:off x="501761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julie@secondstreet.com</a:t>
            </a:r>
            <a:endParaRPr/>
          </a:p>
        </p:txBody>
      </p:sp>
      <p:pic>
        <p:nvPicPr>
          <p:cNvPr id="1027" name="Google Shape;1027;p129"/>
          <p:cNvPicPr preferRelativeResize="0"/>
          <p:nvPr/>
        </p:nvPicPr>
        <p:blipFill rotWithShape="1">
          <a:blip r:embed="rId5">
            <a:alphaModFix/>
          </a:blip>
          <a:srcRect l="26383" t="36455" r="30786"/>
          <a:stretch/>
        </p:blipFill>
        <p:spPr>
          <a:xfrm>
            <a:off x="5299625" y="1179725"/>
            <a:ext cx="2453100" cy="2498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47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47"/>
          <p:cNvSpPr txBox="1"/>
          <p:nvPr/>
        </p:nvSpPr>
        <p:spPr>
          <a:xfrm>
            <a:off x="0" y="1811450"/>
            <a:ext cx="91440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What Should Your College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Hoops Plan Include?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Google Shape;1173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148"/>
          <p:cNvSpPr txBox="1">
            <a:spLocks noGrp="1"/>
          </p:cNvSpPr>
          <p:nvPr>
            <p:ph type="title"/>
          </p:nvPr>
        </p:nvSpPr>
        <p:spPr>
          <a:xfrm>
            <a:off x="0" y="2057842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Bundle Promotions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9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Bundle Promotions</a:t>
            </a:r>
            <a:endParaRPr/>
          </a:p>
        </p:txBody>
      </p:sp>
      <p:grpSp>
        <p:nvGrpSpPr>
          <p:cNvPr id="1180" name="Google Shape;1180;p149"/>
          <p:cNvGrpSpPr/>
          <p:nvPr/>
        </p:nvGrpSpPr>
        <p:grpSpPr>
          <a:xfrm>
            <a:off x="5833816" y="1938851"/>
            <a:ext cx="2363186" cy="2732809"/>
            <a:chOff x="5544825" y="866900"/>
            <a:chExt cx="2861000" cy="3538075"/>
          </a:xfrm>
        </p:grpSpPr>
        <p:pic>
          <p:nvPicPr>
            <p:cNvPr id="1181" name="Google Shape;1181;p1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44825" y="866900"/>
              <a:ext cx="2861000" cy="2408000"/>
            </a:xfrm>
            <a:prstGeom prst="rect">
              <a:avLst/>
            </a:prstGeom>
            <a:noFill/>
            <a:ln w="38100" cap="flat" cmpd="sng">
              <a:solidFill>
                <a:srgbClr val="10446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82" name="Google Shape;1182;p1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44825" y="3274900"/>
              <a:ext cx="2861000" cy="1130075"/>
            </a:xfrm>
            <a:prstGeom prst="rect">
              <a:avLst/>
            </a:prstGeom>
            <a:noFill/>
            <a:ln w="38100" cap="flat" cmpd="sng">
              <a:solidFill>
                <a:srgbClr val="10446E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183" name="Google Shape;1183;p149"/>
          <p:cNvPicPr preferRelativeResize="0"/>
          <p:nvPr/>
        </p:nvPicPr>
        <p:blipFill rotWithShape="1">
          <a:blip r:embed="rId5">
            <a:alphaModFix/>
          </a:blip>
          <a:srcRect l="13907" r="13994" b="10530"/>
          <a:stretch/>
        </p:blipFill>
        <p:spPr>
          <a:xfrm>
            <a:off x="850425" y="1986889"/>
            <a:ext cx="2363597" cy="2636710"/>
          </a:xfrm>
          <a:prstGeom prst="rect">
            <a:avLst/>
          </a:prstGeom>
          <a:noFill/>
          <a:ln w="3810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4" name="Google Shape;1184;p149"/>
          <p:cNvSpPr txBox="1"/>
          <p:nvPr/>
        </p:nvSpPr>
        <p:spPr>
          <a:xfrm>
            <a:off x="850425" y="1112701"/>
            <a:ext cx="7347000" cy="6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7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500" b="1">
                <a:solidFill>
                  <a:srgbClr val="0096D0"/>
                </a:solidFill>
                <a:latin typeface="Muli"/>
                <a:ea typeface="Muli"/>
                <a:cs typeface="Muli"/>
                <a:sym typeface="Muli"/>
              </a:rPr>
              <a:t>College Hoops Bracket + Voting Bracket + Quiz</a:t>
            </a:r>
            <a:endParaRPr sz="2500" b="1">
              <a:solidFill>
                <a:srgbClr val="0096D0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185" name="Google Shape;1185;p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6403" y="1943300"/>
            <a:ext cx="2015050" cy="2723900"/>
          </a:xfrm>
          <a:prstGeom prst="rect">
            <a:avLst/>
          </a:prstGeom>
          <a:noFill/>
          <a:ln w="3810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Google Shape;1191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50"/>
          <p:cNvSpPr txBox="1">
            <a:spLocks noGrp="1"/>
          </p:cNvSpPr>
          <p:nvPr>
            <p:ph type="title"/>
          </p:nvPr>
        </p:nvSpPr>
        <p:spPr>
          <a:xfrm>
            <a:off x="0" y="1844014"/>
            <a:ext cx="9144000" cy="13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bundle, you have something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fall back on to retain revenue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p151"/>
          <p:cNvPicPr preferRelativeResize="0"/>
          <p:nvPr/>
        </p:nvPicPr>
        <p:blipFill rotWithShape="1">
          <a:blip r:embed="rId3">
            <a:alphaModFix/>
          </a:blip>
          <a:srcRect b="31238"/>
          <a:stretch/>
        </p:blipFill>
        <p:spPr>
          <a:xfrm>
            <a:off x="5580100" y="2320275"/>
            <a:ext cx="1525500" cy="17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51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Bundle to Retain Revenue</a:t>
            </a:r>
            <a:endParaRPr/>
          </a:p>
        </p:txBody>
      </p:sp>
      <p:sp>
        <p:nvSpPr>
          <p:cNvPr id="1200" name="Google Shape;1200;p151"/>
          <p:cNvSpPr txBox="1">
            <a:spLocks noGrp="1"/>
          </p:cNvSpPr>
          <p:nvPr>
            <p:ph type="body" idx="1"/>
          </p:nvPr>
        </p:nvSpPr>
        <p:spPr>
          <a:xfrm>
            <a:off x="212600" y="1188325"/>
            <a:ext cx="7347000" cy="36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College Hoops Bracket</a:t>
            </a:r>
            <a:endParaRPr sz="1900"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$5,000 National Sweepstakes from Second Street</a:t>
            </a:r>
            <a:endParaRPr sz="1900"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Fan Voting Bracket </a:t>
            </a:r>
            <a:endParaRPr sz="1900"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Quiz</a:t>
            </a:r>
            <a:endParaRPr sz="1900"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Polls</a:t>
            </a:r>
            <a:endParaRPr sz="1900"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Limited Series Email Newsletter</a:t>
            </a:r>
            <a:endParaRPr sz="1900"/>
          </a:p>
        </p:txBody>
      </p:sp>
      <p:pic>
        <p:nvPicPr>
          <p:cNvPr id="1201" name="Google Shape;1201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5547" y="3962275"/>
            <a:ext cx="1684975" cy="9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5589" y="1261575"/>
            <a:ext cx="1658525" cy="22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0363" y="3466525"/>
            <a:ext cx="2049000" cy="10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Google Shape;1208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52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52"/>
          <p:cNvSpPr txBox="1"/>
          <p:nvPr/>
        </p:nvSpPr>
        <p:spPr>
          <a:xfrm>
            <a:off x="0" y="2002776"/>
            <a:ext cx="9144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How to Sell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53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#secondstreetlab   @secondstreet</a:t>
            </a:r>
            <a:endParaRPr/>
          </a:p>
        </p:txBody>
      </p:sp>
      <p:sp>
        <p:nvSpPr>
          <p:cNvPr id="1216" name="Google Shape;1216;p15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Sell the Benefits</a:t>
            </a:r>
            <a:endParaRPr/>
          </a:p>
        </p:txBody>
      </p:sp>
      <p:sp>
        <p:nvSpPr>
          <p:cNvPr id="1217" name="Google Shape;1217;p153"/>
          <p:cNvSpPr txBox="1">
            <a:spLocks noGrp="1"/>
          </p:cNvSpPr>
          <p:nvPr>
            <p:ph type="body" idx="4294967295"/>
          </p:nvPr>
        </p:nvSpPr>
        <p:spPr>
          <a:xfrm>
            <a:off x="235969" y="495926"/>
            <a:ext cx="73470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Grow email database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Grow social engagement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Branding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Highly engaged audience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Generate leads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Collect data</a:t>
            </a:r>
            <a:endParaRPr/>
          </a:p>
        </p:txBody>
      </p:sp>
      <p:pic>
        <p:nvPicPr>
          <p:cNvPr id="1218" name="Google Shape;1218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3750" y="495925"/>
            <a:ext cx="2187973" cy="45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54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Two Ways to Sell Basketball</a:t>
            </a:r>
            <a:endParaRPr/>
          </a:p>
        </p:txBody>
      </p:sp>
      <p:sp>
        <p:nvSpPr>
          <p:cNvPr id="1224" name="Google Shape;1224;p154"/>
          <p:cNvSpPr txBox="1">
            <a:spLocks noGrp="1"/>
          </p:cNvSpPr>
          <p:nvPr>
            <p:ph type="body" idx="1"/>
          </p:nvPr>
        </p:nvSpPr>
        <p:spPr>
          <a:xfrm>
            <a:off x="78625" y="1188325"/>
            <a:ext cx="4220700" cy="31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Exclusive Sponsor: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One advertisers owns the program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Great starting off point for beginners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Ability to charge premium rate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Ability for sponsor to add lead-gen questions to registration forms 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Perfect for national/regional advertisers with larger budgets that want to reach a college hoops audience during its peak season</a:t>
            </a:r>
            <a:endParaRPr sz="1400"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1225" name="Google Shape;122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925" y="1469638"/>
            <a:ext cx="4328850" cy="1803675"/>
          </a:xfrm>
          <a:prstGeom prst="rect">
            <a:avLst/>
          </a:prstGeom>
          <a:noFill/>
          <a:ln w="3810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857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55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Two Ways to Sell Basketball</a:t>
            </a:r>
            <a:endParaRPr/>
          </a:p>
        </p:txBody>
      </p:sp>
      <p:sp>
        <p:nvSpPr>
          <p:cNvPr id="1231" name="Google Shape;1231;p155"/>
          <p:cNvSpPr txBox="1">
            <a:spLocks noGrp="1"/>
          </p:cNvSpPr>
          <p:nvPr>
            <p:ph type="body" idx="1"/>
          </p:nvPr>
        </p:nvSpPr>
        <p:spPr>
          <a:xfrm>
            <a:off x="308825" y="1140250"/>
            <a:ext cx="5251200" cy="3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Multiple Sponsors:</a:t>
            </a:r>
            <a:endParaRPr sz="1200"/>
          </a:p>
          <a:p>
            <a:pPr marL="457200" lvl="0" indent="-32385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Businesses of every size have option to participate</a:t>
            </a:r>
            <a:endParaRPr sz="1500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Can create different package tiers to generate more participation/revenue</a:t>
            </a:r>
            <a:endParaRPr sz="1500"/>
          </a:p>
          <a:p>
            <a:pPr marL="457200" lvl="0" indent="-3238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Perfect for local SMBs that want to reach a college hoops audience</a:t>
            </a:r>
            <a:endParaRPr sz="1500"/>
          </a:p>
          <a:p>
            <a:pPr marL="457200" lvl="0" indent="0" algn="l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1232" name="Google Shape;1232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100" y="1241537"/>
            <a:ext cx="2871326" cy="2990976"/>
          </a:xfrm>
          <a:prstGeom prst="rect">
            <a:avLst/>
          </a:prstGeom>
          <a:noFill/>
          <a:ln w="3810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56"/>
          <p:cNvSpPr txBox="1">
            <a:spLocks noGrp="1"/>
          </p:cNvSpPr>
          <p:nvPr>
            <p:ph type="title"/>
          </p:nvPr>
        </p:nvSpPr>
        <p:spPr>
          <a:xfrm>
            <a:off x="0" y="2057842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are the right advertisers to target?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30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#secondstreetlab   @secondstreet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30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1035" name="Google Shape;1035;p130"/>
          <p:cNvSpPr txBox="1">
            <a:spLocks noGrp="1"/>
          </p:cNvSpPr>
          <p:nvPr>
            <p:ph type="title" idx="2"/>
          </p:nvPr>
        </p:nvSpPr>
        <p:spPr>
          <a:xfrm>
            <a:off x="390425" y="1978800"/>
            <a:ext cx="4395600" cy="12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Do you have questions?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Ask in the </a:t>
            </a:r>
            <a:r>
              <a:rPr lang="en-US" sz="2000" b="1">
                <a:solidFill>
                  <a:srgbClr val="FFFFFF"/>
                </a:solidFill>
              </a:rPr>
              <a:t>GoToWebinar panel during the web</a:t>
            </a:r>
            <a:r>
              <a:rPr lang="en-US" sz="2000" b="1"/>
              <a:t>inar, and we will answer them at the end!</a:t>
            </a:r>
            <a:endParaRPr sz="2000" b="1">
              <a:solidFill>
                <a:srgbClr val="FFFFFF"/>
              </a:solidFill>
            </a:endParaRPr>
          </a:p>
        </p:txBody>
      </p:sp>
      <p:pic>
        <p:nvPicPr>
          <p:cNvPr id="1036" name="Google Shape;1036;p130"/>
          <p:cNvPicPr preferRelativeResize="0"/>
          <p:nvPr/>
        </p:nvPicPr>
        <p:blipFill rotWithShape="1">
          <a:blip r:embed="rId4">
            <a:alphaModFix/>
          </a:blip>
          <a:srcRect l="2011" t="2056" r="3111" b="2751"/>
          <a:stretch/>
        </p:blipFill>
        <p:spPr>
          <a:xfrm>
            <a:off x="5251700" y="1180525"/>
            <a:ext cx="3245379" cy="3392025"/>
          </a:xfrm>
          <a:prstGeom prst="rect">
            <a:avLst/>
          </a:prstGeom>
          <a:noFill/>
          <a:ln>
            <a:noFill/>
          </a:ln>
          <a:effectLst>
            <a:outerShdw blurRad="200025" dist="952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15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#secondstreetlab   @secondstreet</a:t>
            </a:r>
            <a:endParaRPr/>
          </a:p>
        </p:txBody>
      </p:sp>
      <p:sp>
        <p:nvSpPr>
          <p:cNvPr id="1245" name="Google Shape;1245;p157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Advertisers to Target</a:t>
            </a:r>
            <a:endParaRPr/>
          </a:p>
        </p:txBody>
      </p:sp>
      <p:pic>
        <p:nvPicPr>
          <p:cNvPr id="1246" name="Google Shape;1246;p157" descr="http://static3.wikia.nocookie.net/__cb20100509162542/blurgame/images/1/1c/For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0771" y="1157472"/>
            <a:ext cx="3065700" cy="1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0716" y="2583289"/>
            <a:ext cx="2030400" cy="61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987" y="2571676"/>
            <a:ext cx="15477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57" descr="fmLog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1378" y="2381752"/>
            <a:ext cx="1857300" cy="6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57"/>
          <p:cNvPicPr preferRelativeResize="0"/>
          <p:nvPr/>
        </p:nvPicPr>
        <p:blipFill rotWithShape="1">
          <a:blip r:embed="rId7">
            <a:alphaModFix/>
          </a:blip>
          <a:srcRect l="20514" t="13557" r="23631" b="9543"/>
          <a:stretch/>
        </p:blipFill>
        <p:spPr>
          <a:xfrm>
            <a:off x="646975" y="1157475"/>
            <a:ext cx="1143000" cy="1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175" y="3390224"/>
            <a:ext cx="1857300" cy="107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20729" y="980436"/>
            <a:ext cx="2205184" cy="1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41375" y="3257468"/>
            <a:ext cx="1857300" cy="145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90550" y="3623720"/>
            <a:ext cx="3017098" cy="72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1260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158"/>
          <p:cNvSpPr txBox="1">
            <a:spLocks noGrp="1"/>
          </p:cNvSpPr>
          <p:nvPr>
            <p:ph type="title"/>
          </p:nvPr>
        </p:nvSpPr>
        <p:spPr>
          <a:xfrm>
            <a:off x="0" y="2057842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Packaging &amp; Pricing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59"/>
          <p:cNvSpPr txBox="1">
            <a:spLocks noGrp="1"/>
          </p:cNvSpPr>
          <p:nvPr>
            <p:ph type="title" idx="2"/>
          </p:nvPr>
        </p:nvSpPr>
        <p:spPr>
          <a:xfrm>
            <a:off x="148518" y="12673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Packaging and Pricing</a:t>
            </a:r>
            <a:endParaRPr/>
          </a:p>
        </p:txBody>
      </p:sp>
      <p:sp>
        <p:nvSpPr>
          <p:cNvPr id="1267" name="Google Shape;1267;p159"/>
          <p:cNvSpPr txBox="1">
            <a:spLocks noGrp="1"/>
          </p:cNvSpPr>
          <p:nvPr>
            <p:ph type="body" idx="1"/>
          </p:nvPr>
        </p:nvSpPr>
        <p:spPr>
          <a:xfrm>
            <a:off x="78625" y="1188325"/>
            <a:ext cx="5063700" cy="33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Bundle several promotion types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Spread sponsorship out over several months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Integrated package that includes: 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Digital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Core product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Email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68" name="Google Shape;1268;p159"/>
          <p:cNvSpPr txBox="1">
            <a:spLocks noGrp="1"/>
          </p:cNvSpPr>
          <p:nvPr>
            <p:ph type="title"/>
          </p:nvPr>
        </p:nvSpPr>
        <p:spPr>
          <a:xfrm>
            <a:off x="281059" y="4509033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#secondstreetlab   @secondstreet</a:t>
            </a:r>
            <a:endParaRPr/>
          </a:p>
        </p:txBody>
      </p:sp>
      <p:pic>
        <p:nvPicPr>
          <p:cNvPr id="1269" name="Google Shape;126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9275" y="841825"/>
            <a:ext cx="2876900" cy="38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60"/>
          <p:cNvSpPr/>
          <p:nvPr/>
        </p:nvSpPr>
        <p:spPr>
          <a:xfrm>
            <a:off x="3270800" y="887000"/>
            <a:ext cx="5616900" cy="3557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0"/>
          <p:cNvSpPr txBox="1">
            <a:spLocks noGrp="1"/>
          </p:cNvSpPr>
          <p:nvPr>
            <p:ph type="title" idx="2"/>
          </p:nvPr>
        </p:nvSpPr>
        <p:spPr>
          <a:xfrm>
            <a:off x="159768" y="183008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Revenue Worksheet </a:t>
            </a:r>
            <a:endParaRPr/>
          </a:p>
        </p:txBody>
      </p:sp>
      <p:pic>
        <p:nvPicPr>
          <p:cNvPr id="1276" name="Google Shape;1276;p160"/>
          <p:cNvPicPr preferRelativeResize="0"/>
          <p:nvPr/>
        </p:nvPicPr>
        <p:blipFill rotWithShape="1">
          <a:blip r:embed="rId3">
            <a:alphaModFix/>
          </a:blip>
          <a:srcRect t="4321" b="2342"/>
          <a:stretch/>
        </p:blipFill>
        <p:spPr>
          <a:xfrm>
            <a:off x="3631050" y="888825"/>
            <a:ext cx="4894412" cy="35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160"/>
          <p:cNvSpPr txBox="1">
            <a:spLocks noGrp="1"/>
          </p:cNvSpPr>
          <p:nvPr>
            <p:ph type="body" idx="1"/>
          </p:nvPr>
        </p:nvSpPr>
        <p:spPr>
          <a:xfrm>
            <a:off x="253700" y="1163650"/>
            <a:ext cx="27402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Use to build your perfect package and hit revenue goals!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Google Shape;1282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161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61"/>
          <p:cNvSpPr txBox="1"/>
          <p:nvPr/>
        </p:nvSpPr>
        <p:spPr>
          <a:xfrm>
            <a:off x="0" y="2002776"/>
            <a:ext cx="9144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Case Studies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Google Shape;1290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62"/>
          <p:cNvSpPr txBox="1">
            <a:spLocks noGrp="1"/>
          </p:cNvSpPr>
          <p:nvPr>
            <p:ph type="title"/>
          </p:nvPr>
        </p:nvSpPr>
        <p:spPr>
          <a:xfrm>
            <a:off x="0" y="2091645"/>
            <a:ext cx="9144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College Hoops Pick’Em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63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March Mania Pick-It</a:t>
            </a:r>
            <a:endParaRPr/>
          </a:p>
        </p:txBody>
      </p:sp>
      <p:sp>
        <p:nvSpPr>
          <p:cNvPr id="1297" name="Google Shape;1297;p163"/>
          <p:cNvSpPr txBox="1">
            <a:spLocks noGrp="1"/>
          </p:cNvSpPr>
          <p:nvPr>
            <p:ph type="body" idx="4294967295"/>
          </p:nvPr>
        </p:nvSpPr>
        <p:spPr>
          <a:xfrm>
            <a:off x="212600" y="1188325"/>
            <a:ext cx="30852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4 weeks of revenue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Auto dealer as title sponsor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 b="1"/>
              <a:t>$134,000</a:t>
            </a:r>
            <a:r>
              <a:rPr lang="en-US" sz="2100"/>
              <a:t> revenue</a:t>
            </a:r>
            <a:endParaRPr sz="2100"/>
          </a:p>
        </p:txBody>
      </p:sp>
      <p:sp>
        <p:nvSpPr>
          <p:cNvPr id="1298" name="Google Shape;1298;p163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Spectrum Reach | San Antonio, TX</a:t>
            </a:r>
            <a:endParaRPr/>
          </a:p>
        </p:txBody>
      </p:sp>
      <p:pic>
        <p:nvPicPr>
          <p:cNvPr id="1299" name="Google Shape;1299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050" y="1549238"/>
            <a:ext cx="5337325" cy="2223875"/>
          </a:xfrm>
          <a:prstGeom prst="rect">
            <a:avLst/>
          </a:prstGeom>
          <a:noFill/>
          <a:ln w="3810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6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College Hoops Challenge</a:t>
            </a:r>
            <a:endParaRPr/>
          </a:p>
        </p:txBody>
      </p:sp>
      <p:sp>
        <p:nvSpPr>
          <p:cNvPr id="1305" name="Google Shape;1305;p16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Rockford Register Star</a:t>
            </a:r>
            <a:r>
              <a:rPr lang="en-US"/>
              <a:t> | Rockford, IL</a:t>
            </a:r>
            <a:endParaRPr/>
          </a:p>
        </p:txBody>
      </p:sp>
      <p:sp>
        <p:nvSpPr>
          <p:cNvPr id="1306" name="Google Shape;1306;p164"/>
          <p:cNvSpPr txBox="1">
            <a:spLocks noGrp="1"/>
          </p:cNvSpPr>
          <p:nvPr>
            <p:ph type="body" idx="1"/>
          </p:nvPr>
        </p:nvSpPr>
        <p:spPr>
          <a:xfrm>
            <a:off x="78625" y="1188325"/>
            <a:ext cx="5222400" cy="3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 month packages vs. “one off campaign” </a:t>
            </a:r>
            <a:endParaRPr/>
          </a:p>
          <a:p>
            <a:pPr marL="914400" lvl="1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Multiple sponsors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100" b="1"/>
              <a:t>$76,000</a:t>
            </a:r>
            <a:r>
              <a:rPr lang="en-US"/>
              <a:t> revenue</a:t>
            </a:r>
            <a:endParaRPr/>
          </a:p>
        </p:txBody>
      </p:sp>
      <p:sp>
        <p:nvSpPr>
          <p:cNvPr id="1307" name="Google Shape;1307;p164"/>
          <p:cNvSpPr/>
          <p:nvPr/>
        </p:nvSpPr>
        <p:spPr>
          <a:xfrm>
            <a:off x="5548675" y="866625"/>
            <a:ext cx="2847600" cy="3826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8" name="Google Shape;1308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675" y="1188325"/>
            <a:ext cx="2847600" cy="29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Google Shape;1314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165"/>
          <p:cNvSpPr txBox="1">
            <a:spLocks noGrp="1"/>
          </p:cNvSpPr>
          <p:nvPr>
            <p:ph type="title"/>
          </p:nvPr>
        </p:nvSpPr>
        <p:spPr>
          <a:xfrm>
            <a:off x="0" y="2091645"/>
            <a:ext cx="9144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Quizzes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66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KU Basketball Player Are You?</a:t>
            </a:r>
            <a:endParaRPr/>
          </a:p>
        </p:txBody>
      </p:sp>
      <p:sp>
        <p:nvSpPr>
          <p:cNvPr id="1321" name="Google Shape;1321;p166"/>
          <p:cNvSpPr txBox="1">
            <a:spLocks noGrp="1"/>
          </p:cNvSpPr>
          <p:nvPr>
            <p:ph type="body" idx="4294967295"/>
          </p:nvPr>
        </p:nvSpPr>
        <p:spPr>
          <a:xfrm>
            <a:off x="78627" y="1188325"/>
            <a:ext cx="35025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4,500+ entries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1,500+ opt-ins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Used to build sport site’s email list</a:t>
            </a:r>
            <a:endParaRPr/>
          </a:p>
        </p:txBody>
      </p:sp>
      <p:sp>
        <p:nvSpPr>
          <p:cNvPr id="1322" name="Google Shape;1322;p166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Lawrence Journal-World</a:t>
            </a:r>
            <a:r>
              <a:rPr lang="en-US"/>
              <a:t> |  Lawrence, KS</a:t>
            </a:r>
            <a:endParaRPr/>
          </a:p>
        </p:txBody>
      </p:sp>
      <p:pic>
        <p:nvPicPr>
          <p:cNvPr id="1323" name="Google Shape;1323;p166"/>
          <p:cNvPicPr preferRelativeResize="0"/>
          <p:nvPr/>
        </p:nvPicPr>
        <p:blipFill rotWithShape="1">
          <a:blip r:embed="rId3">
            <a:alphaModFix/>
          </a:blip>
          <a:srcRect b="16943"/>
          <a:stretch/>
        </p:blipFill>
        <p:spPr>
          <a:xfrm>
            <a:off x="5520075" y="704350"/>
            <a:ext cx="2884026" cy="39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9350" y="2775075"/>
            <a:ext cx="3017100" cy="2147015"/>
          </a:xfrm>
          <a:prstGeom prst="rect">
            <a:avLst/>
          </a:prstGeom>
          <a:noFill/>
          <a:ln w="38100" cap="flat" cmpd="sng">
            <a:solidFill>
              <a:srgbClr val="10446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31"/>
          <p:cNvSpPr txBox="1">
            <a:spLocks noGrp="1"/>
          </p:cNvSpPr>
          <p:nvPr>
            <p:ph type="title" idx="2"/>
          </p:nvPr>
        </p:nvSpPr>
        <p:spPr>
          <a:xfrm>
            <a:off x="922000" y="4358430"/>
            <a:ext cx="734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uli"/>
                <a:ea typeface="Muli"/>
                <a:cs typeface="Muli"/>
                <a:sym typeface="Muli"/>
              </a:rPr>
              <a:t>lab.secondstreet.com</a:t>
            </a:r>
            <a:endParaRPr sz="1800" b="1"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uli"/>
                <a:ea typeface="Muli"/>
                <a:cs typeface="Muli"/>
                <a:sym typeface="Muli"/>
              </a:rPr>
              <a:t>9 am - 5 pm CT, Monday through Friday</a:t>
            </a:r>
            <a:endParaRPr sz="1800" b="1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43" name="Google Shape;1043;p131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Chat NOW with Success!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044" name="Google Shape;1044;p131"/>
          <p:cNvGrpSpPr/>
          <p:nvPr/>
        </p:nvGrpSpPr>
        <p:grpSpPr>
          <a:xfrm>
            <a:off x="1764825" y="1025249"/>
            <a:ext cx="5614346" cy="3326474"/>
            <a:chOff x="1764825" y="1025249"/>
            <a:chExt cx="5614346" cy="3326474"/>
          </a:xfrm>
        </p:grpSpPr>
        <p:pic>
          <p:nvPicPr>
            <p:cNvPr id="1045" name="Google Shape;1045;p131"/>
            <p:cNvPicPr preferRelativeResize="0"/>
            <p:nvPr/>
          </p:nvPicPr>
          <p:blipFill rotWithShape="1">
            <a:blip r:embed="rId4">
              <a:alphaModFix/>
            </a:blip>
            <a:srcRect t="-1318" b="35714"/>
            <a:stretch/>
          </p:blipFill>
          <p:spPr>
            <a:xfrm>
              <a:off x="2512750" y="1147900"/>
              <a:ext cx="4227101" cy="273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6" name="Google Shape;1046;p131"/>
            <p:cNvSpPr/>
            <p:nvPr/>
          </p:nvSpPr>
          <p:spPr>
            <a:xfrm>
              <a:off x="2495050" y="1266888"/>
              <a:ext cx="4200900" cy="2609700"/>
            </a:xfrm>
            <a:prstGeom prst="rect">
              <a:avLst/>
            </a:prstGeom>
            <a:solidFill>
              <a:srgbClr val="646464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7" name="Google Shape;1047;p131"/>
            <p:cNvPicPr preferRelativeResize="0"/>
            <p:nvPr/>
          </p:nvPicPr>
          <p:blipFill rotWithShape="1">
            <a:blip r:embed="rId5">
              <a:alphaModFix/>
            </a:blip>
            <a:srcRect l="94449" t="86246" r="1063" b="5586"/>
            <a:stretch/>
          </p:blipFill>
          <p:spPr>
            <a:xfrm>
              <a:off x="6254950" y="3505351"/>
              <a:ext cx="284700" cy="292800"/>
            </a:xfrm>
            <a:prstGeom prst="ellipse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1048" name="Google Shape;1048;p131"/>
            <p:cNvGrpSpPr/>
            <p:nvPr/>
          </p:nvGrpSpPr>
          <p:grpSpPr>
            <a:xfrm>
              <a:off x="4824150" y="1855800"/>
              <a:ext cx="1715498" cy="1595949"/>
              <a:chOff x="2398851" y="1613106"/>
              <a:chExt cx="1324607" cy="1225391"/>
            </a:xfrm>
          </p:grpSpPr>
          <p:pic>
            <p:nvPicPr>
              <p:cNvPr id="1049" name="Google Shape;1049;p131"/>
              <p:cNvPicPr preferRelativeResize="0"/>
              <p:nvPr/>
            </p:nvPicPr>
            <p:blipFill rotWithShape="1">
              <a:blip r:embed="rId5">
                <a:alphaModFix/>
              </a:blip>
              <a:srcRect l="70203" t="12302" r="1035" b="48864"/>
              <a:stretch/>
            </p:blipFill>
            <p:spPr>
              <a:xfrm>
                <a:off x="2398851" y="1613106"/>
                <a:ext cx="1324607" cy="10107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050" name="Google Shape;1050;p131"/>
              <p:cNvPicPr preferRelativeResize="0"/>
              <p:nvPr/>
            </p:nvPicPr>
            <p:blipFill rotWithShape="1">
              <a:blip r:embed="rId5">
                <a:alphaModFix/>
              </a:blip>
              <a:srcRect l="70203" t="75481" r="1035" b="16271"/>
              <a:stretch/>
            </p:blipFill>
            <p:spPr>
              <a:xfrm>
                <a:off x="2398851" y="2623836"/>
                <a:ext cx="1324607" cy="214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  <p:pic>
          <p:nvPicPr>
            <p:cNvPr id="1051" name="Google Shape;1051;p1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64825" y="1025249"/>
              <a:ext cx="5614346" cy="3326474"/>
            </a:xfrm>
            <a:prstGeom prst="rect">
              <a:avLst/>
            </a:prstGeom>
            <a:noFill/>
            <a:ln>
              <a:noFill/>
            </a:ln>
            <a:effectLst>
              <a:outerShdw blurRad="242888" dist="85725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67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College Hoops Coach Are You?</a:t>
            </a:r>
            <a:endParaRPr/>
          </a:p>
        </p:txBody>
      </p:sp>
      <p:sp>
        <p:nvSpPr>
          <p:cNvPr id="1330" name="Google Shape;1330;p167"/>
          <p:cNvSpPr txBox="1">
            <a:spLocks noGrp="1"/>
          </p:cNvSpPr>
          <p:nvPr>
            <p:ph type="body" idx="4294967295"/>
          </p:nvPr>
        </p:nvSpPr>
        <p:spPr>
          <a:xfrm>
            <a:off x="78627" y="1188325"/>
            <a:ext cx="35025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515 entries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363 opt-ins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Sponsored by local pizza restaurant</a:t>
            </a:r>
            <a:endParaRPr/>
          </a:p>
        </p:txBody>
      </p:sp>
      <p:sp>
        <p:nvSpPr>
          <p:cNvPr id="1331" name="Google Shape;1331;p167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WPSD-TV|  Paducah, KY</a:t>
            </a:r>
            <a:endParaRPr/>
          </a:p>
        </p:txBody>
      </p:sp>
      <p:pic>
        <p:nvPicPr>
          <p:cNvPr id="1332" name="Google Shape;1332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127" y="1483625"/>
            <a:ext cx="5258072" cy="2176257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68"/>
          <p:cNvSpPr txBox="1">
            <a:spLocks noGrp="1"/>
          </p:cNvSpPr>
          <p:nvPr>
            <p:ph type="title"/>
          </p:nvPr>
        </p:nvSpPr>
        <p:spPr>
          <a:xfrm>
            <a:off x="0" y="2091645"/>
            <a:ext cx="9144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Sweepstakes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69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Bulls Tickets Giveaway</a:t>
            </a:r>
            <a:endParaRPr/>
          </a:p>
        </p:txBody>
      </p:sp>
      <p:sp>
        <p:nvSpPr>
          <p:cNvPr id="1345" name="Google Shape;1345;p169"/>
          <p:cNvSpPr txBox="1">
            <a:spLocks noGrp="1"/>
          </p:cNvSpPr>
          <p:nvPr>
            <p:ph type="body" idx="4294967295"/>
          </p:nvPr>
        </p:nvSpPr>
        <p:spPr>
          <a:xfrm>
            <a:off x="78625" y="1188325"/>
            <a:ext cx="46392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Used to help grow internal birthday club list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14,285 entries / new emails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Grew Facebook likes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90% opt-in rate</a:t>
            </a:r>
            <a:endParaRPr/>
          </a:p>
        </p:txBody>
      </p:sp>
      <p:sp>
        <p:nvSpPr>
          <p:cNvPr id="1346" name="Google Shape;1346;p169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WGN-TV | Chicago, IL</a:t>
            </a:r>
            <a:endParaRPr/>
          </a:p>
        </p:txBody>
      </p:sp>
      <p:pic>
        <p:nvPicPr>
          <p:cNvPr id="1347" name="Google Shape;1347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450" y="759075"/>
            <a:ext cx="2878034" cy="39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125" y="2690300"/>
            <a:ext cx="2527250" cy="1869824"/>
          </a:xfrm>
          <a:prstGeom prst="rect">
            <a:avLst/>
          </a:prstGeom>
          <a:noFill/>
          <a:ln w="3810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Google Shape;1354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70"/>
          <p:cNvSpPr txBox="1">
            <a:spLocks noGrp="1"/>
          </p:cNvSpPr>
          <p:nvPr>
            <p:ph type="title"/>
          </p:nvPr>
        </p:nvSpPr>
        <p:spPr>
          <a:xfrm>
            <a:off x="0" y="2091645"/>
            <a:ext cx="91440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Fan Voting Brackets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71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Chicago Madness</a:t>
            </a:r>
            <a:endParaRPr/>
          </a:p>
        </p:txBody>
      </p:sp>
      <p:sp>
        <p:nvSpPr>
          <p:cNvPr id="1361" name="Google Shape;1361;p171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WGN-TV | Chicago, IL</a:t>
            </a:r>
            <a:endParaRPr/>
          </a:p>
        </p:txBody>
      </p:sp>
      <p:sp>
        <p:nvSpPr>
          <p:cNvPr id="1362" name="Google Shape;1362;p171"/>
          <p:cNvSpPr txBox="1">
            <a:spLocks noGrp="1"/>
          </p:cNvSpPr>
          <p:nvPr>
            <p:ph type="body" idx="4294967295"/>
          </p:nvPr>
        </p:nvSpPr>
        <p:spPr>
          <a:xfrm>
            <a:off x="78625" y="1188325"/>
            <a:ext cx="5199000" cy="24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Best Moments in Chicago Sports History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Daily on-air coverage!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21,700 votes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1,400+ birthday club opt-ins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670+ opt-ins for Daily News list</a:t>
            </a:r>
            <a:endParaRPr/>
          </a:p>
        </p:txBody>
      </p:sp>
      <p:pic>
        <p:nvPicPr>
          <p:cNvPr id="1363" name="Google Shape;1363;p171"/>
          <p:cNvPicPr preferRelativeResize="0"/>
          <p:nvPr/>
        </p:nvPicPr>
        <p:blipFill rotWithShape="1">
          <a:blip r:embed="rId3">
            <a:alphaModFix/>
          </a:blip>
          <a:srcRect t="6667" b="34540"/>
          <a:stretch/>
        </p:blipFill>
        <p:spPr>
          <a:xfrm>
            <a:off x="5528925" y="856975"/>
            <a:ext cx="2867725" cy="134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71"/>
          <p:cNvPicPr preferRelativeResize="0"/>
          <p:nvPr/>
        </p:nvPicPr>
        <p:blipFill rotWithShape="1">
          <a:blip r:embed="rId4">
            <a:alphaModFix/>
          </a:blip>
          <a:srcRect b="21593"/>
          <a:stretch/>
        </p:blipFill>
        <p:spPr>
          <a:xfrm>
            <a:off x="5528925" y="2326200"/>
            <a:ext cx="2867724" cy="23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9450" y="2882639"/>
            <a:ext cx="3697200" cy="207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6" name="Google Shape;1366;p171"/>
          <p:cNvPicPr preferRelativeResize="0"/>
          <p:nvPr/>
        </p:nvPicPr>
        <p:blipFill rotWithShape="1">
          <a:blip r:embed="rId3">
            <a:alphaModFix/>
          </a:blip>
          <a:srcRect t="94502"/>
          <a:stretch/>
        </p:blipFill>
        <p:spPr>
          <a:xfrm>
            <a:off x="5528925" y="2200575"/>
            <a:ext cx="2867725" cy="12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72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Of All Time Bracket</a:t>
            </a:r>
            <a:endParaRPr/>
          </a:p>
        </p:txBody>
      </p:sp>
      <p:sp>
        <p:nvSpPr>
          <p:cNvPr id="1372" name="Google Shape;1372;p172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The Herald</a:t>
            </a:r>
            <a:r>
              <a:rPr lang="en-US"/>
              <a:t> | Jasper, IN</a:t>
            </a:r>
            <a:endParaRPr/>
          </a:p>
        </p:txBody>
      </p:sp>
      <p:sp>
        <p:nvSpPr>
          <p:cNvPr id="1373" name="Google Shape;1373;p172"/>
          <p:cNvSpPr txBox="1">
            <a:spLocks noGrp="1"/>
          </p:cNvSpPr>
          <p:nvPr>
            <p:ph type="body" idx="4294967295"/>
          </p:nvPr>
        </p:nvSpPr>
        <p:spPr>
          <a:xfrm>
            <a:off x="78626" y="1188325"/>
            <a:ext cx="5109900" cy="29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Leveraged all content and photos from their newspaper archive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Local high school basketball moments dating back to 1949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Engaged sports audience in lieu of basketball tournament in 2020</a:t>
            </a:r>
            <a:endParaRPr/>
          </a:p>
        </p:txBody>
      </p:sp>
      <p:grpSp>
        <p:nvGrpSpPr>
          <p:cNvPr id="1374" name="Google Shape;1374;p172"/>
          <p:cNvGrpSpPr/>
          <p:nvPr/>
        </p:nvGrpSpPr>
        <p:grpSpPr>
          <a:xfrm>
            <a:off x="5517138" y="843326"/>
            <a:ext cx="2924081" cy="3899174"/>
            <a:chOff x="5481900" y="864025"/>
            <a:chExt cx="2911851" cy="3882866"/>
          </a:xfrm>
        </p:grpSpPr>
        <p:pic>
          <p:nvPicPr>
            <p:cNvPr id="1375" name="Google Shape;1375;p17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81900" y="864025"/>
              <a:ext cx="2911851" cy="150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6" name="Google Shape;1376;p172"/>
            <p:cNvPicPr preferRelativeResize="0"/>
            <p:nvPr/>
          </p:nvPicPr>
          <p:blipFill rotWithShape="1">
            <a:blip r:embed="rId4">
              <a:alphaModFix/>
            </a:blip>
            <a:srcRect b="32800"/>
            <a:stretch/>
          </p:blipFill>
          <p:spPr>
            <a:xfrm>
              <a:off x="5481912" y="2372887"/>
              <a:ext cx="2911821" cy="23740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7" name="Google Shape;1377;p172"/>
          <p:cNvGrpSpPr/>
          <p:nvPr/>
        </p:nvGrpSpPr>
        <p:grpSpPr>
          <a:xfrm>
            <a:off x="7170457" y="1079694"/>
            <a:ext cx="1804907" cy="3817974"/>
            <a:chOff x="7100675" y="114875"/>
            <a:chExt cx="1671055" cy="3561211"/>
          </a:xfrm>
        </p:grpSpPr>
        <p:pic>
          <p:nvPicPr>
            <p:cNvPr id="1378" name="Google Shape;1378;p172"/>
            <p:cNvPicPr preferRelativeResize="0"/>
            <p:nvPr/>
          </p:nvPicPr>
          <p:blipFill rotWithShape="1">
            <a:blip r:embed="rId5">
              <a:alphaModFix/>
            </a:blip>
            <a:srcRect b="83368"/>
            <a:stretch/>
          </p:blipFill>
          <p:spPr>
            <a:xfrm>
              <a:off x="7100675" y="114875"/>
              <a:ext cx="1671050" cy="855424"/>
            </a:xfrm>
            <a:prstGeom prst="rect">
              <a:avLst/>
            </a:prstGeom>
            <a:noFill/>
            <a:ln w="3810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79" name="Google Shape;1379;p172"/>
            <p:cNvPicPr preferRelativeResize="0"/>
            <p:nvPr/>
          </p:nvPicPr>
          <p:blipFill rotWithShape="1">
            <a:blip r:embed="rId5">
              <a:alphaModFix/>
            </a:blip>
            <a:srcRect t="23565" b="23655"/>
            <a:stretch/>
          </p:blipFill>
          <p:spPr>
            <a:xfrm>
              <a:off x="7100683" y="961460"/>
              <a:ext cx="1671047" cy="2714626"/>
            </a:xfrm>
            <a:prstGeom prst="rect">
              <a:avLst/>
            </a:prstGeom>
            <a:noFill/>
            <a:ln w="38100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73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2020 Best Pizza Bracket</a:t>
            </a:r>
            <a:endParaRPr/>
          </a:p>
        </p:txBody>
      </p:sp>
      <p:sp>
        <p:nvSpPr>
          <p:cNvPr id="1385" name="Google Shape;1385;p173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Lawrence Journal-World</a:t>
            </a:r>
            <a:r>
              <a:rPr lang="en-US"/>
              <a:t> | Lawrence, KS</a:t>
            </a:r>
            <a:endParaRPr/>
          </a:p>
        </p:txBody>
      </p:sp>
      <p:sp>
        <p:nvSpPr>
          <p:cNvPr id="1386" name="Google Shape;1386;p173"/>
          <p:cNvSpPr txBox="1"/>
          <p:nvPr/>
        </p:nvSpPr>
        <p:spPr>
          <a:xfrm>
            <a:off x="186350" y="1121100"/>
            <a:ext cx="4956000" cy="25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Muli"/>
              <a:buChar char="●"/>
            </a:pPr>
            <a:r>
              <a:rPr lang="en-US" sz="1700">
                <a:solidFill>
                  <a:srgbClr val="1F497D"/>
                </a:solidFill>
                <a:latin typeface="Muli"/>
                <a:ea typeface="Muli"/>
                <a:cs typeface="Muli"/>
                <a:sym typeface="Muli"/>
              </a:rPr>
              <a:t>2,000 votes</a:t>
            </a:r>
            <a:endParaRPr sz="1700">
              <a:solidFill>
                <a:srgbClr val="1F497D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Muli"/>
              <a:buChar char="●"/>
            </a:pPr>
            <a:r>
              <a:rPr lang="en-US" sz="1700">
                <a:solidFill>
                  <a:srgbClr val="1F497D"/>
                </a:solidFill>
                <a:latin typeface="Muli"/>
                <a:ea typeface="Muli"/>
                <a:cs typeface="Muli"/>
                <a:sym typeface="Muli"/>
              </a:rPr>
              <a:t>Wanted to encourage people to order pizza online since many dining rooms were closed last year</a:t>
            </a:r>
            <a:endParaRPr sz="1700">
              <a:solidFill>
                <a:srgbClr val="1F497D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Muli"/>
              <a:buChar char="●"/>
            </a:pPr>
            <a:r>
              <a:rPr lang="en-US" sz="1700">
                <a:solidFill>
                  <a:srgbClr val="1F497D"/>
                </a:solidFill>
                <a:latin typeface="Muli"/>
                <a:ea typeface="Muli"/>
                <a:cs typeface="Muli"/>
                <a:sym typeface="Muli"/>
              </a:rPr>
              <a:t>Each restaurant sponsor provided a prize</a:t>
            </a:r>
            <a:endParaRPr sz="1700">
              <a:solidFill>
                <a:srgbClr val="1F497D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Muli"/>
              <a:buChar char="●"/>
            </a:pPr>
            <a:r>
              <a:rPr lang="en-US" sz="1700">
                <a:solidFill>
                  <a:srgbClr val="1F497D"/>
                </a:solidFill>
                <a:latin typeface="Muli"/>
                <a:ea typeface="Muli"/>
                <a:cs typeface="Muli"/>
                <a:sym typeface="Muli"/>
              </a:rPr>
              <a:t>Revenue:</a:t>
            </a:r>
            <a:endParaRPr sz="1700">
              <a:solidFill>
                <a:srgbClr val="1F497D"/>
              </a:solidFill>
              <a:latin typeface="Muli"/>
              <a:ea typeface="Muli"/>
              <a:cs typeface="Muli"/>
              <a:sym typeface="Muli"/>
            </a:endParaRPr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Muli"/>
              <a:buChar char="○"/>
            </a:pPr>
            <a:r>
              <a:rPr lang="en-US" sz="1700">
                <a:solidFill>
                  <a:srgbClr val="1F497D"/>
                </a:solidFill>
                <a:latin typeface="Muli"/>
                <a:ea typeface="Muli"/>
                <a:cs typeface="Muli"/>
                <a:sym typeface="Muli"/>
              </a:rPr>
              <a:t>$200 per sponsor</a:t>
            </a:r>
            <a:endParaRPr sz="1700">
              <a:solidFill>
                <a:srgbClr val="1F497D"/>
              </a:solidFill>
              <a:latin typeface="Muli"/>
              <a:ea typeface="Muli"/>
              <a:cs typeface="Muli"/>
              <a:sym typeface="Muli"/>
            </a:endParaRPr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Muli"/>
              <a:buChar char="○"/>
            </a:pPr>
            <a:r>
              <a:rPr lang="en-US" sz="2000" b="1">
                <a:solidFill>
                  <a:srgbClr val="1F497D"/>
                </a:solidFill>
                <a:latin typeface="Muli"/>
                <a:ea typeface="Muli"/>
                <a:cs typeface="Muli"/>
                <a:sym typeface="Muli"/>
              </a:rPr>
              <a:t>$1,400</a:t>
            </a:r>
            <a:r>
              <a:rPr lang="en-US" sz="1700">
                <a:solidFill>
                  <a:srgbClr val="1F497D"/>
                </a:solidFill>
                <a:latin typeface="Muli"/>
                <a:ea typeface="Muli"/>
                <a:cs typeface="Muli"/>
                <a:sym typeface="Muli"/>
              </a:rPr>
              <a:t> overall</a:t>
            </a:r>
            <a:endParaRPr sz="1700">
              <a:solidFill>
                <a:srgbClr val="1F497D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387" name="Google Shape;1387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7025" y="840650"/>
            <a:ext cx="2879550" cy="164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73"/>
          <p:cNvPicPr preferRelativeResize="0"/>
          <p:nvPr/>
        </p:nvPicPr>
        <p:blipFill rotWithShape="1">
          <a:blip r:embed="rId4">
            <a:alphaModFix/>
          </a:blip>
          <a:srcRect b="-2595"/>
          <a:stretch/>
        </p:blipFill>
        <p:spPr>
          <a:xfrm>
            <a:off x="5513075" y="2486725"/>
            <a:ext cx="2879551" cy="229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74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Truity Credit Union Self Madness 2020</a:t>
            </a:r>
            <a:endParaRPr/>
          </a:p>
        </p:txBody>
      </p:sp>
      <p:sp>
        <p:nvSpPr>
          <p:cNvPr id="1394" name="Google Shape;1394;p174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Lawrence Journal-World</a:t>
            </a:r>
            <a:r>
              <a:rPr lang="en-US"/>
              <a:t> | Lawrence, KS</a:t>
            </a:r>
            <a:endParaRPr/>
          </a:p>
        </p:txBody>
      </p:sp>
      <p:sp>
        <p:nvSpPr>
          <p:cNvPr id="1395" name="Google Shape;1395;p174"/>
          <p:cNvSpPr txBox="1">
            <a:spLocks noGrp="1"/>
          </p:cNvSpPr>
          <p:nvPr>
            <p:ph type="body" idx="4294967295"/>
          </p:nvPr>
        </p:nvSpPr>
        <p:spPr>
          <a:xfrm>
            <a:off x="113700" y="1111700"/>
            <a:ext cx="4956000" cy="25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Sponsored by Truity Credit Union</a:t>
            </a:r>
            <a:endParaRPr/>
          </a:p>
          <a:p>
            <a:pPr marL="914400" lvl="1" indent="-3175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Pick your favorite basketball teams over the years</a:t>
            </a:r>
            <a:endParaRPr/>
          </a:p>
          <a:p>
            <a:pPr marL="4572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5,000+ votes</a:t>
            </a:r>
            <a:endParaRPr/>
          </a:p>
          <a:p>
            <a:pPr marL="4572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330+ opt-ins for KU Sports list</a:t>
            </a:r>
            <a:endParaRPr/>
          </a:p>
          <a:p>
            <a:pPr marL="4572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101 opt-ins for credit union</a:t>
            </a:r>
            <a:endParaRPr/>
          </a:p>
          <a:p>
            <a:pPr marL="4572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 b="1"/>
              <a:t>$5,000</a:t>
            </a:r>
            <a:r>
              <a:rPr lang="en-US"/>
              <a:t> revenue</a:t>
            </a:r>
            <a:endParaRPr/>
          </a:p>
        </p:txBody>
      </p:sp>
      <p:pic>
        <p:nvPicPr>
          <p:cNvPr id="1396" name="Google Shape;1396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800" y="826200"/>
            <a:ext cx="2919926" cy="16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174"/>
          <p:cNvPicPr preferRelativeResize="0"/>
          <p:nvPr/>
        </p:nvPicPr>
        <p:blipFill rotWithShape="1">
          <a:blip r:embed="rId4">
            <a:alphaModFix/>
          </a:blip>
          <a:srcRect b="44034"/>
          <a:stretch/>
        </p:blipFill>
        <p:spPr>
          <a:xfrm>
            <a:off x="5473800" y="2463900"/>
            <a:ext cx="2930900" cy="224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75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Mutt Madness</a:t>
            </a:r>
            <a:endParaRPr/>
          </a:p>
        </p:txBody>
      </p:sp>
      <p:sp>
        <p:nvSpPr>
          <p:cNvPr id="1403" name="Google Shape;1403;p175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96D6"/>
                </a:solidFill>
              </a:rPr>
              <a:t>Beasley Fayetteville | Fayetteville, NC</a:t>
            </a:r>
            <a:endParaRPr>
              <a:solidFill>
                <a:srgbClr val="0096D6"/>
              </a:solidFill>
            </a:endParaRPr>
          </a:p>
        </p:txBody>
      </p:sp>
      <p:sp>
        <p:nvSpPr>
          <p:cNvPr id="1404" name="Google Shape;1404;p175"/>
          <p:cNvSpPr txBox="1">
            <a:spLocks noGrp="1"/>
          </p:cNvSpPr>
          <p:nvPr>
            <p:ph type="body" idx="4294967295"/>
          </p:nvPr>
        </p:nvSpPr>
        <p:spPr>
          <a:xfrm>
            <a:off x="78625" y="1188325"/>
            <a:ext cx="5174400" cy="25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Second year of doing Mutt Madness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Same title sponsor both years!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5,200+ votes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46 opt-ins for North Star Veterinary Hospital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2000" b="1"/>
              <a:t>$15,000</a:t>
            </a:r>
            <a:r>
              <a:rPr lang="en-US" sz="1700"/>
              <a:t> revenue</a:t>
            </a:r>
            <a:endParaRPr sz="1700"/>
          </a:p>
        </p:txBody>
      </p:sp>
      <p:pic>
        <p:nvPicPr>
          <p:cNvPr id="1405" name="Google Shape;1405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7200" y="842652"/>
            <a:ext cx="2846751" cy="216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75"/>
          <p:cNvPicPr preferRelativeResize="0"/>
          <p:nvPr/>
        </p:nvPicPr>
        <p:blipFill rotWithShape="1">
          <a:blip r:embed="rId4">
            <a:alphaModFix/>
          </a:blip>
          <a:srcRect b="47176"/>
          <a:stretch/>
        </p:blipFill>
        <p:spPr>
          <a:xfrm>
            <a:off x="5500850" y="3002725"/>
            <a:ext cx="2919450" cy="17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4925" y="3314900"/>
            <a:ext cx="2453450" cy="1623150"/>
          </a:xfrm>
          <a:prstGeom prst="rect">
            <a:avLst/>
          </a:prstGeom>
          <a:noFill/>
          <a:ln w="38100" cap="flat" cmpd="sng">
            <a:solidFill>
              <a:srgbClr val="10446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176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76"/>
          <p:cNvSpPr txBox="1"/>
          <p:nvPr/>
        </p:nvSpPr>
        <p:spPr>
          <a:xfrm>
            <a:off x="0" y="2002776"/>
            <a:ext cx="9144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Your Revenue Plan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32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32"/>
          <p:cNvSpPr txBox="1"/>
          <p:nvPr/>
        </p:nvSpPr>
        <p:spPr>
          <a:xfrm>
            <a:off x="0" y="2002776"/>
            <a:ext cx="9144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What We Know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77"/>
          <p:cNvSpPr txBox="1">
            <a:spLocks noGrp="1"/>
          </p:cNvSpPr>
          <p:nvPr>
            <p:ph type="title" idx="2"/>
          </p:nvPr>
        </p:nvSpPr>
        <p:spPr>
          <a:xfrm>
            <a:off x="144668" y="115425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$15K Revenue Plan</a:t>
            </a:r>
            <a:endParaRPr/>
          </a:p>
        </p:txBody>
      </p:sp>
      <p:graphicFrame>
        <p:nvGraphicFramePr>
          <p:cNvPr id="1420" name="Google Shape;1420;p177"/>
          <p:cNvGraphicFramePr/>
          <p:nvPr/>
        </p:nvGraphicFramePr>
        <p:xfrm>
          <a:off x="251600" y="1263750"/>
          <a:ext cx="8443900" cy="2778200"/>
        </p:xfrm>
        <a:graphic>
          <a:graphicData uri="http://schemas.openxmlformats.org/drawingml/2006/table">
            <a:tbl>
              <a:tblPr>
                <a:noFill/>
                <a:tableStyleId>{8CABE95C-A2FB-42C7-A09D-AF6AAA9AF930}</a:tableStyleId>
              </a:tblPr>
              <a:tblGrid>
                <a:gridCol w="31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Campaign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February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March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April 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College Hoops Bracket 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5,000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5,000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Watch Party at Home Giveaway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2,500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6">
                        <a:alpha val="28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Basketball Trivia Quiz Bundle (3)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2,500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TOTAL</a:t>
                      </a: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$15,000</a:t>
                      </a: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96D6">
                        <a:alpha val="28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21" name="Google Shape;1421;p177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#secondstreetlab   @secondstreet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78"/>
          <p:cNvSpPr txBox="1">
            <a:spLocks noGrp="1"/>
          </p:cNvSpPr>
          <p:nvPr>
            <p:ph type="title" idx="2"/>
          </p:nvPr>
        </p:nvSpPr>
        <p:spPr>
          <a:xfrm>
            <a:off x="144668" y="115425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$30K Revenue Plan </a:t>
            </a:r>
            <a:endParaRPr/>
          </a:p>
        </p:txBody>
      </p:sp>
      <p:graphicFrame>
        <p:nvGraphicFramePr>
          <p:cNvPr id="1427" name="Google Shape;1427;p178"/>
          <p:cNvGraphicFramePr/>
          <p:nvPr/>
        </p:nvGraphicFramePr>
        <p:xfrm>
          <a:off x="363750" y="1384625"/>
          <a:ext cx="8408000" cy="2834460"/>
        </p:xfrm>
        <a:graphic>
          <a:graphicData uri="http://schemas.openxmlformats.org/drawingml/2006/table">
            <a:tbl>
              <a:tblPr>
                <a:noFill/>
                <a:tableStyleId>{8CABE95C-A2FB-42C7-A09D-AF6AAA9AF930}</a:tableStyleId>
              </a:tblPr>
              <a:tblGrid>
                <a:gridCol w="320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Campaign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February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March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April 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College Hoops Bracket 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7,500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7,500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Watch Party at Home Giveaway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5,000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Basketball Trivia Quiz Bundle (3)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5,000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Fan Voting Bracket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$5,000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TOTAL</a:t>
                      </a: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$30,000</a:t>
                      </a: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28" name="Google Shape;1428;p178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#secondstreetlab   @secondstreet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79"/>
          <p:cNvSpPr txBox="1">
            <a:spLocks noGrp="1"/>
          </p:cNvSpPr>
          <p:nvPr>
            <p:ph type="title" idx="2"/>
          </p:nvPr>
        </p:nvSpPr>
        <p:spPr>
          <a:xfrm>
            <a:off x="144668" y="115425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$50K Revenue Plan </a:t>
            </a:r>
            <a:endParaRPr/>
          </a:p>
        </p:txBody>
      </p:sp>
      <p:graphicFrame>
        <p:nvGraphicFramePr>
          <p:cNvPr id="1434" name="Google Shape;1434;p179"/>
          <p:cNvGraphicFramePr/>
          <p:nvPr/>
        </p:nvGraphicFramePr>
        <p:xfrm>
          <a:off x="332050" y="1186513"/>
          <a:ext cx="8461925" cy="3306870"/>
        </p:xfrm>
        <a:graphic>
          <a:graphicData uri="http://schemas.openxmlformats.org/drawingml/2006/table">
            <a:tbl>
              <a:tblPr>
                <a:noFill/>
                <a:tableStyleId>{8CABE95C-A2FB-42C7-A09D-AF6AAA9AF930}</a:tableStyleId>
              </a:tblPr>
              <a:tblGrid>
                <a:gridCol w="316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Campaign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February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March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April </a:t>
                      </a:r>
                      <a:endParaRPr sz="190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College Hoops Bracket 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$10,000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$10,000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Watch Party at Home Giveaway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$7,500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Basketball Trivia Quiz Bundle (3)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$5,000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Fan Voting Bracket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$10,000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Fan Fever Photo Contest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$7,500</a:t>
                      </a: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TOTAL</a:t>
                      </a: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$50,000</a:t>
                      </a:r>
                      <a:endParaRPr sz="1900" b="1">
                        <a:solidFill>
                          <a:schemeClr val="dk2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>
                    <a:solidFill>
                      <a:srgbClr val="0096D6">
                        <a:alpha val="281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35" name="Google Shape;1435;p179"/>
          <p:cNvSpPr txBox="1">
            <a:spLocks noGrp="1"/>
          </p:cNvSpPr>
          <p:nvPr>
            <p:ph type="title"/>
          </p:nvPr>
        </p:nvSpPr>
        <p:spPr>
          <a:xfrm>
            <a:off x="40834" y="4742508"/>
            <a:ext cx="30171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#secondstreetlab   @secondstreet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Google Shape;1440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180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0"/>
          <p:cNvSpPr txBox="1"/>
          <p:nvPr/>
        </p:nvSpPr>
        <p:spPr>
          <a:xfrm>
            <a:off x="0" y="2002776"/>
            <a:ext cx="9144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Resources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181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Second Street Lab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49" name="Google Shape;1449;p181"/>
          <p:cNvSpPr txBox="1">
            <a:spLocks noGrp="1"/>
          </p:cNvSpPr>
          <p:nvPr>
            <p:ph type="title" idx="2"/>
          </p:nvPr>
        </p:nvSpPr>
        <p:spPr>
          <a:xfrm>
            <a:off x="898493" y="4475338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uli"/>
                <a:ea typeface="Muli"/>
                <a:cs typeface="Muli"/>
                <a:sym typeface="Muli"/>
              </a:rPr>
              <a:t>lab.secondstreet.com</a:t>
            </a:r>
            <a:endParaRPr sz="3000" b="1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450" name="Google Shape;1450;p181"/>
          <p:cNvGrpSpPr/>
          <p:nvPr/>
        </p:nvGrpSpPr>
        <p:grpSpPr>
          <a:xfrm>
            <a:off x="1764825" y="1025249"/>
            <a:ext cx="5614346" cy="3326474"/>
            <a:chOff x="1764825" y="1025249"/>
            <a:chExt cx="5614346" cy="3326474"/>
          </a:xfrm>
        </p:grpSpPr>
        <p:sp>
          <p:nvSpPr>
            <p:cNvPr id="1451" name="Google Shape;1451;p181"/>
            <p:cNvSpPr/>
            <p:nvPr/>
          </p:nvSpPr>
          <p:spPr>
            <a:xfrm>
              <a:off x="2503150" y="1288650"/>
              <a:ext cx="4171500" cy="2567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52" name="Google Shape;1452;p181"/>
            <p:cNvPicPr preferRelativeResize="0"/>
            <p:nvPr/>
          </p:nvPicPr>
          <p:blipFill rotWithShape="1">
            <a:blip r:embed="rId4">
              <a:alphaModFix/>
            </a:blip>
            <a:srcRect l="7975" r="10304"/>
            <a:stretch/>
          </p:blipFill>
          <p:spPr>
            <a:xfrm>
              <a:off x="2513590" y="1303275"/>
              <a:ext cx="4171502" cy="2535183"/>
            </a:xfrm>
            <a:prstGeom prst="rect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53" name="Google Shape;1453;p181"/>
            <p:cNvPicPr preferRelativeResize="0"/>
            <p:nvPr/>
          </p:nvPicPr>
          <p:blipFill rotWithShape="1">
            <a:blip r:embed="rId5">
              <a:alphaModFix/>
            </a:blip>
            <a:srcRect t="-1318" b="35714"/>
            <a:stretch/>
          </p:blipFill>
          <p:spPr>
            <a:xfrm>
              <a:off x="2458450" y="1206363"/>
              <a:ext cx="4227101" cy="273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4" name="Google Shape;1454;p18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64825" y="1025249"/>
              <a:ext cx="5614346" cy="3326474"/>
            </a:xfrm>
            <a:prstGeom prst="rect">
              <a:avLst/>
            </a:prstGeom>
            <a:noFill/>
            <a:ln>
              <a:noFill/>
            </a:ln>
            <a:effectLst>
              <a:outerShdw blurRad="242888" dist="85725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455" name="Google Shape;1455;p181"/>
            <p:cNvSpPr/>
            <p:nvPr/>
          </p:nvSpPr>
          <p:spPr>
            <a:xfrm>
              <a:off x="2471550" y="1267638"/>
              <a:ext cx="4200900" cy="2609700"/>
            </a:xfrm>
            <a:prstGeom prst="rect">
              <a:avLst/>
            </a:prstGeom>
            <a:solidFill>
              <a:srgbClr val="646464">
                <a:alpha val="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Google Shape;1460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182"/>
          <p:cNvSpPr txBox="1">
            <a:spLocks noGrp="1"/>
          </p:cNvSpPr>
          <p:nvPr>
            <p:ph type="title" idx="2"/>
          </p:nvPr>
        </p:nvSpPr>
        <p:spPr>
          <a:xfrm>
            <a:off x="922000" y="4358430"/>
            <a:ext cx="734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uli"/>
                <a:ea typeface="Muli"/>
                <a:cs typeface="Muli"/>
                <a:sym typeface="Muli"/>
              </a:rPr>
              <a:t>lab.secondstreet.com</a:t>
            </a:r>
            <a:endParaRPr sz="1800" b="1"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uli"/>
                <a:ea typeface="Muli"/>
                <a:cs typeface="Muli"/>
                <a:sym typeface="Muli"/>
              </a:rPr>
              <a:t>9 am - 5 pm CT, Monday through Friday</a:t>
            </a:r>
            <a:endParaRPr sz="1800" b="1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62" name="Google Shape;1462;p182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Chat NOW with Success!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463" name="Google Shape;1463;p182"/>
          <p:cNvGrpSpPr/>
          <p:nvPr/>
        </p:nvGrpSpPr>
        <p:grpSpPr>
          <a:xfrm>
            <a:off x="1764825" y="1025249"/>
            <a:ext cx="5614346" cy="3326474"/>
            <a:chOff x="1764825" y="1025249"/>
            <a:chExt cx="5614346" cy="3326474"/>
          </a:xfrm>
        </p:grpSpPr>
        <p:pic>
          <p:nvPicPr>
            <p:cNvPr id="1464" name="Google Shape;1464;p182"/>
            <p:cNvPicPr preferRelativeResize="0"/>
            <p:nvPr/>
          </p:nvPicPr>
          <p:blipFill rotWithShape="1">
            <a:blip r:embed="rId4">
              <a:alphaModFix/>
            </a:blip>
            <a:srcRect t="-1318" b="35714"/>
            <a:stretch/>
          </p:blipFill>
          <p:spPr>
            <a:xfrm>
              <a:off x="2512750" y="1147900"/>
              <a:ext cx="4227101" cy="273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82"/>
            <p:cNvSpPr/>
            <p:nvPr/>
          </p:nvSpPr>
          <p:spPr>
            <a:xfrm>
              <a:off x="2495050" y="1266888"/>
              <a:ext cx="4200900" cy="2609700"/>
            </a:xfrm>
            <a:prstGeom prst="rect">
              <a:avLst/>
            </a:prstGeom>
            <a:solidFill>
              <a:srgbClr val="646464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66" name="Google Shape;1466;p182"/>
            <p:cNvPicPr preferRelativeResize="0"/>
            <p:nvPr/>
          </p:nvPicPr>
          <p:blipFill rotWithShape="1">
            <a:blip r:embed="rId5">
              <a:alphaModFix/>
            </a:blip>
            <a:srcRect l="94449" t="86246" r="1063" b="5586"/>
            <a:stretch/>
          </p:blipFill>
          <p:spPr>
            <a:xfrm>
              <a:off x="6254950" y="3505351"/>
              <a:ext cx="284700" cy="292800"/>
            </a:xfrm>
            <a:prstGeom prst="ellipse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1467" name="Google Shape;1467;p182"/>
            <p:cNvGrpSpPr/>
            <p:nvPr/>
          </p:nvGrpSpPr>
          <p:grpSpPr>
            <a:xfrm>
              <a:off x="4824150" y="1855800"/>
              <a:ext cx="1715498" cy="1595949"/>
              <a:chOff x="2398851" y="1613106"/>
              <a:chExt cx="1324607" cy="1225391"/>
            </a:xfrm>
          </p:grpSpPr>
          <p:pic>
            <p:nvPicPr>
              <p:cNvPr id="1468" name="Google Shape;1468;p182"/>
              <p:cNvPicPr preferRelativeResize="0"/>
              <p:nvPr/>
            </p:nvPicPr>
            <p:blipFill rotWithShape="1">
              <a:blip r:embed="rId5">
                <a:alphaModFix/>
              </a:blip>
              <a:srcRect l="70203" t="12302" r="1035" b="48864"/>
              <a:stretch/>
            </p:blipFill>
            <p:spPr>
              <a:xfrm>
                <a:off x="2398851" y="1613106"/>
                <a:ext cx="1324607" cy="10107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469" name="Google Shape;1469;p182"/>
              <p:cNvPicPr preferRelativeResize="0"/>
              <p:nvPr/>
            </p:nvPicPr>
            <p:blipFill rotWithShape="1">
              <a:blip r:embed="rId5">
                <a:alphaModFix/>
              </a:blip>
              <a:srcRect l="70203" t="75481" r="1035" b="16271"/>
              <a:stretch/>
            </p:blipFill>
            <p:spPr>
              <a:xfrm>
                <a:off x="2398851" y="2623836"/>
                <a:ext cx="1324607" cy="214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  <p:pic>
          <p:nvPicPr>
            <p:cNvPr id="1470" name="Google Shape;1470;p1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64825" y="1025249"/>
              <a:ext cx="5614346" cy="3326474"/>
            </a:xfrm>
            <a:prstGeom prst="rect">
              <a:avLst/>
            </a:prstGeom>
            <a:noFill/>
            <a:ln>
              <a:noFill/>
            </a:ln>
            <a:effectLst>
              <a:outerShdw blurRad="242888" dist="85725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" name="Google Shape;1475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183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Basketball Playbook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77" name="Google Shape;1477;p183"/>
          <p:cNvSpPr txBox="1">
            <a:spLocks noGrp="1"/>
          </p:cNvSpPr>
          <p:nvPr>
            <p:ph type="title" idx="2"/>
          </p:nvPr>
        </p:nvSpPr>
        <p:spPr>
          <a:xfrm>
            <a:off x="898493" y="4475338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uli"/>
                <a:ea typeface="Muli"/>
                <a:cs typeface="Muli"/>
                <a:sym typeface="Muli"/>
              </a:rPr>
              <a:t>secondstreet.com/bball</a:t>
            </a:r>
            <a:endParaRPr sz="3000" b="1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478" name="Google Shape;1478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226" y="691575"/>
            <a:ext cx="2905549" cy="376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Google Shape;1483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184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Basketball Production Specs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85" name="Google Shape;1485;p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724" y="864413"/>
            <a:ext cx="2832575" cy="3610926"/>
          </a:xfrm>
          <a:prstGeom prst="rect">
            <a:avLst/>
          </a:prstGeom>
          <a:noFill/>
          <a:ln w="28575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6" name="Google Shape;1486;p184"/>
          <p:cNvSpPr txBox="1">
            <a:spLocks noGrp="1"/>
          </p:cNvSpPr>
          <p:nvPr>
            <p:ph type="title" idx="2"/>
          </p:nvPr>
        </p:nvSpPr>
        <p:spPr>
          <a:xfrm>
            <a:off x="898493" y="4475338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uli"/>
                <a:ea typeface="Muli"/>
                <a:cs typeface="Muli"/>
                <a:sym typeface="Muli"/>
              </a:rPr>
              <a:t>secondstreet.com/saleskits</a:t>
            </a:r>
            <a:endParaRPr sz="3000" b="1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185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Scope of Game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93" name="Google Shape;1493;p185"/>
          <p:cNvSpPr txBox="1">
            <a:spLocks noGrp="1"/>
          </p:cNvSpPr>
          <p:nvPr>
            <p:ph type="title" idx="2"/>
          </p:nvPr>
        </p:nvSpPr>
        <p:spPr>
          <a:xfrm>
            <a:off x="898493" y="4475338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uli"/>
                <a:ea typeface="Muli"/>
                <a:cs typeface="Muli"/>
                <a:sym typeface="Muli"/>
              </a:rPr>
              <a:t>secondstreet.com/saleskits</a:t>
            </a:r>
            <a:endParaRPr sz="3000" b="1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494" name="Google Shape;1494;p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3827" y="615362"/>
            <a:ext cx="2986848" cy="3912777"/>
          </a:xfrm>
          <a:prstGeom prst="rect">
            <a:avLst/>
          </a:prstGeom>
          <a:noFill/>
          <a:ln w="28575" cap="flat" cmpd="sng">
            <a:solidFill>
              <a:srgbClr val="10446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186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Revenue Worksheet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01" name="Google Shape;1501;p186"/>
          <p:cNvPicPr preferRelativeResize="0"/>
          <p:nvPr/>
        </p:nvPicPr>
        <p:blipFill rotWithShape="1">
          <a:blip r:embed="rId4">
            <a:alphaModFix/>
          </a:blip>
          <a:srcRect t="4321" b="2342"/>
          <a:stretch/>
        </p:blipFill>
        <p:spPr>
          <a:xfrm>
            <a:off x="2490000" y="1228776"/>
            <a:ext cx="4224776" cy="30706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186"/>
          <p:cNvSpPr txBox="1">
            <a:spLocks noGrp="1"/>
          </p:cNvSpPr>
          <p:nvPr>
            <p:ph type="title" idx="2"/>
          </p:nvPr>
        </p:nvSpPr>
        <p:spPr>
          <a:xfrm>
            <a:off x="678150" y="4310875"/>
            <a:ext cx="77877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uli"/>
                <a:ea typeface="Muli"/>
                <a:cs typeface="Muli"/>
                <a:sym typeface="Muli"/>
              </a:rPr>
              <a:t>secondstreet.com/basketball-worksheet</a:t>
            </a:r>
            <a:endParaRPr sz="3000" b="1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503" name="Google Shape;1503;p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4825" y="1025249"/>
            <a:ext cx="5614346" cy="3326474"/>
          </a:xfrm>
          <a:prstGeom prst="rect">
            <a:avLst/>
          </a:prstGeom>
          <a:noFill/>
          <a:ln>
            <a:noFill/>
          </a:ln>
          <a:effectLst>
            <a:outerShdw blurRad="242888" dist="857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33"/>
          <p:cNvSpPr txBox="1">
            <a:spLocks noGrp="1"/>
          </p:cNvSpPr>
          <p:nvPr>
            <p:ph type="title"/>
          </p:nvPr>
        </p:nvSpPr>
        <p:spPr>
          <a:xfrm>
            <a:off x="0" y="2057842"/>
            <a:ext cx="9144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is pent up demand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Google Shape;1508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87"/>
          <p:cNvSpPr txBox="1">
            <a:spLocks noGrp="1"/>
          </p:cNvSpPr>
          <p:nvPr>
            <p:ph type="title" idx="2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Basketball Office Hours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10" name="Google Shape;1510;p187"/>
          <p:cNvSpPr txBox="1">
            <a:spLocks noGrp="1"/>
          </p:cNvSpPr>
          <p:nvPr>
            <p:ph type="title" idx="2"/>
          </p:nvPr>
        </p:nvSpPr>
        <p:spPr>
          <a:xfrm>
            <a:off x="678150" y="4220850"/>
            <a:ext cx="77877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uli"/>
                <a:ea typeface="Muli"/>
                <a:cs typeface="Muli"/>
                <a:sym typeface="Muli"/>
              </a:rPr>
              <a:t>secondstreet.com/office-hours</a:t>
            </a:r>
            <a:endParaRPr sz="3000" b="1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11" name="Google Shape;1511;p187"/>
          <p:cNvSpPr txBox="1">
            <a:spLocks noGrp="1"/>
          </p:cNvSpPr>
          <p:nvPr>
            <p:ph type="title" idx="2"/>
          </p:nvPr>
        </p:nvSpPr>
        <p:spPr>
          <a:xfrm>
            <a:off x="740500" y="2049963"/>
            <a:ext cx="7787700" cy="16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Muli"/>
                <a:ea typeface="Muli"/>
                <a:cs typeface="Muli"/>
                <a:sym typeface="Muli"/>
              </a:rPr>
              <a:t>Creating the BEST Basketball Program</a:t>
            </a:r>
            <a:endParaRPr sz="3400"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Muli"/>
                <a:ea typeface="Muli"/>
                <a:cs typeface="Muli"/>
                <a:sym typeface="Muli"/>
              </a:rPr>
              <a:t>Wednesday, January 27</a:t>
            </a:r>
            <a:endParaRPr sz="3400"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Muli"/>
                <a:ea typeface="Muli"/>
                <a:cs typeface="Muli"/>
                <a:sym typeface="Muli"/>
              </a:rPr>
              <a:t>Time: 2PM - 2:30PM ET</a:t>
            </a:r>
            <a:endParaRPr sz="3400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512" name="Google Shape;1512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6763" y="1198625"/>
            <a:ext cx="3950475" cy="7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88"/>
          <p:cNvSpPr txBox="1">
            <a:spLocks noGrp="1"/>
          </p:cNvSpPr>
          <p:nvPr>
            <p:ph type="title"/>
          </p:nvPr>
        </p:nvSpPr>
        <p:spPr>
          <a:xfrm>
            <a:off x="159768" y="175850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1520" name="Google Shape;1520;p188"/>
          <p:cNvSpPr txBox="1">
            <a:spLocks noGrp="1"/>
          </p:cNvSpPr>
          <p:nvPr>
            <p:ph type="title" idx="2"/>
          </p:nvPr>
        </p:nvSpPr>
        <p:spPr>
          <a:xfrm>
            <a:off x="893638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Liz Huff</a:t>
            </a:r>
            <a:endParaRPr/>
          </a:p>
        </p:txBody>
      </p:sp>
      <p:sp>
        <p:nvSpPr>
          <p:cNvPr id="1521" name="Google Shape;1521;p188"/>
          <p:cNvSpPr txBox="1">
            <a:spLocks noGrp="1"/>
          </p:cNvSpPr>
          <p:nvPr>
            <p:ph type="title" idx="3"/>
          </p:nvPr>
        </p:nvSpPr>
        <p:spPr>
          <a:xfrm>
            <a:off x="852638" y="4055618"/>
            <a:ext cx="353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Director of Affiliate Success</a:t>
            </a:r>
            <a:endParaRPr/>
          </a:p>
        </p:txBody>
      </p:sp>
      <p:sp>
        <p:nvSpPr>
          <p:cNvPr id="1522" name="Google Shape;1522;p188"/>
          <p:cNvSpPr txBox="1">
            <a:spLocks noGrp="1"/>
          </p:cNvSpPr>
          <p:nvPr>
            <p:ph type="title" idx="4"/>
          </p:nvPr>
        </p:nvSpPr>
        <p:spPr>
          <a:xfrm>
            <a:off x="1094738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liz@secondstreet.com</a:t>
            </a:r>
            <a:endParaRPr/>
          </a:p>
        </p:txBody>
      </p:sp>
      <p:sp>
        <p:nvSpPr>
          <p:cNvPr id="1523" name="Google Shape;1523;p188"/>
          <p:cNvSpPr txBox="1">
            <a:spLocks noGrp="1"/>
          </p:cNvSpPr>
          <p:nvPr>
            <p:ph type="title" idx="5"/>
          </p:nvPr>
        </p:nvSpPr>
        <p:spPr>
          <a:xfrm>
            <a:off x="4801963" y="3699965"/>
            <a:ext cx="3489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 Foley</a:t>
            </a:r>
            <a:endParaRPr/>
          </a:p>
        </p:txBody>
      </p:sp>
      <p:sp>
        <p:nvSpPr>
          <p:cNvPr id="1524" name="Google Shape;1524;p188"/>
          <p:cNvSpPr txBox="1">
            <a:spLocks noGrp="1"/>
          </p:cNvSpPr>
          <p:nvPr>
            <p:ph type="title" idx="6"/>
          </p:nvPr>
        </p:nvSpPr>
        <p:spPr>
          <a:xfrm>
            <a:off x="4760975" y="4055623"/>
            <a:ext cx="35304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Director of Affiliate Success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5" name="Google Shape;1525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363" y="1193737"/>
            <a:ext cx="2470675" cy="24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188"/>
          <p:cNvSpPr txBox="1">
            <a:spLocks noGrp="1"/>
          </p:cNvSpPr>
          <p:nvPr>
            <p:ph type="title" idx="4"/>
          </p:nvPr>
        </p:nvSpPr>
        <p:spPr>
          <a:xfrm>
            <a:off x="5017613" y="4341047"/>
            <a:ext cx="30171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julie@secondstreet.com</a:t>
            </a:r>
            <a:endParaRPr/>
          </a:p>
        </p:txBody>
      </p:sp>
      <p:pic>
        <p:nvPicPr>
          <p:cNvPr id="1527" name="Google Shape;1527;p188"/>
          <p:cNvPicPr preferRelativeResize="0"/>
          <p:nvPr/>
        </p:nvPicPr>
        <p:blipFill rotWithShape="1">
          <a:blip r:embed="rId5">
            <a:alphaModFix/>
          </a:blip>
          <a:srcRect l="26383" t="36455" r="30786"/>
          <a:stretch/>
        </p:blipFill>
        <p:spPr>
          <a:xfrm>
            <a:off x="5299625" y="1179725"/>
            <a:ext cx="2453100" cy="2498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34"/>
          <p:cNvSpPr txBox="1">
            <a:spLocks noGrp="1"/>
          </p:cNvSpPr>
          <p:nvPr>
            <p:ph type="title"/>
          </p:nvPr>
        </p:nvSpPr>
        <p:spPr>
          <a:xfrm>
            <a:off x="0" y="1731464"/>
            <a:ext cx="9144000" cy="13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College Hoops Dates: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Friday March 19, 2021 – Monday April 5, 2021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35"/>
          <p:cNvSpPr/>
          <p:nvPr/>
        </p:nvSpPr>
        <p:spPr>
          <a:xfrm>
            <a:off x="2118700" y="1467875"/>
            <a:ext cx="4877100" cy="1865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35"/>
          <p:cNvSpPr txBox="1"/>
          <p:nvPr/>
        </p:nvSpPr>
        <p:spPr>
          <a:xfrm>
            <a:off x="0" y="2002776"/>
            <a:ext cx="9144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College Hoops Refresh</a:t>
            </a:r>
            <a:endParaRPr sz="3800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96D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6"/>
          <p:cNvSpPr txBox="1">
            <a:spLocks noGrp="1"/>
          </p:cNvSpPr>
          <p:nvPr>
            <p:ph type="title" idx="2"/>
          </p:nvPr>
        </p:nvSpPr>
        <p:spPr>
          <a:xfrm>
            <a:off x="159768" y="36683"/>
            <a:ext cx="7347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College Hoops Bracket</a:t>
            </a:r>
            <a:endParaRPr/>
          </a:p>
        </p:txBody>
      </p:sp>
      <p:sp>
        <p:nvSpPr>
          <p:cNvPr id="1085" name="Google Shape;1085;p136"/>
          <p:cNvSpPr txBox="1">
            <a:spLocks noGrp="1"/>
          </p:cNvSpPr>
          <p:nvPr>
            <p:ph type="title" idx="3"/>
          </p:nvPr>
        </p:nvSpPr>
        <p:spPr>
          <a:xfrm>
            <a:off x="186353" y="476500"/>
            <a:ext cx="49560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updated look!</a:t>
            </a:r>
            <a:endParaRPr/>
          </a:p>
        </p:txBody>
      </p:sp>
      <p:pic>
        <p:nvPicPr>
          <p:cNvPr id="1086" name="Google Shape;1086;p136"/>
          <p:cNvPicPr preferRelativeResize="0"/>
          <p:nvPr/>
        </p:nvPicPr>
        <p:blipFill rotWithShape="1">
          <a:blip r:embed="rId3">
            <a:alphaModFix/>
          </a:blip>
          <a:srcRect l="13907" r="13994" b="10530"/>
          <a:stretch/>
        </p:blipFill>
        <p:spPr>
          <a:xfrm>
            <a:off x="1542800" y="1215100"/>
            <a:ext cx="3109148" cy="3753701"/>
          </a:xfrm>
          <a:prstGeom prst="rect">
            <a:avLst/>
          </a:prstGeom>
          <a:noFill/>
          <a:ln w="3810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7" name="Google Shape;1087;p136"/>
          <p:cNvPicPr preferRelativeResize="0"/>
          <p:nvPr/>
        </p:nvPicPr>
        <p:blipFill rotWithShape="1">
          <a:blip r:embed="rId4">
            <a:alphaModFix/>
          </a:blip>
          <a:srcRect l="13950" r="14065"/>
          <a:stretch/>
        </p:blipFill>
        <p:spPr>
          <a:xfrm>
            <a:off x="5018875" y="325801"/>
            <a:ext cx="2663449" cy="4643001"/>
          </a:xfrm>
          <a:prstGeom prst="rect">
            <a:avLst/>
          </a:prstGeom>
          <a:noFill/>
          <a:ln w="38100" cap="flat" cmpd="sng">
            <a:solidFill>
              <a:srgbClr val="10446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econd Street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ond Stree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ond Stree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61</Slides>
  <Notes>61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Second Street Template</vt:lpstr>
      <vt:lpstr>Second Street</vt:lpstr>
      <vt:lpstr>Second Street</vt:lpstr>
      <vt:lpstr>PowerPoint Presentation</vt:lpstr>
      <vt:lpstr>Welcome!</vt:lpstr>
      <vt:lpstr>#secondstreetlab   @secondstreet </vt:lpstr>
      <vt:lpstr>lab.secondstreet.com 9 am - 5 pm CT, Monday through Friday</vt:lpstr>
      <vt:lpstr>PowerPoint Presentation</vt:lpstr>
      <vt:lpstr>There is pent up demand</vt:lpstr>
      <vt:lpstr>College Hoops Dates:  Friday March 19, 2021 – Monday April 5, 2021</vt:lpstr>
      <vt:lpstr>PowerPoint Presentation</vt:lpstr>
      <vt:lpstr>College Hoops Bracket</vt:lpstr>
      <vt:lpstr>PowerPoint Presentation</vt:lpstr>
      <vt:lpstr>3 Games in 1</vt:lpstr>
      <vt:lpstr>3 Games in 1</vt:lpstr>
      <vt:lpstr>3 Games in 1</vt:lpstr>
      <vt:lpstr>3 Games in 1</vt:lpstr>
      <vt:lpstr>3 Games in 1</vt:lpstr>
      <vt:lpstr>VIP Pickers</vt:lpstr>
      <vt:lpstr>Make Picks</vt:lpstr>
      <vt:lpstr>National Prizes</vt:lpstr>
      <vt:lpstr>National Prizes</vt:lpstr>
      <vt:lpstr>PowerPoint Presentation</vt:lpstr>
      <vt:lpstr>Bundle Promotions</vt:lpstr>
      <vt:lpstr>Bundle Promotions</vt:lpstr>
      <vt:lpstr>If you bundle, you have something to fall back on to retain revenue</vt:lpstr>
      <vt:lpstr>Bundle to Retain Revenue</vt:lpstr>
      <vt:lpstr>PowerPoint Presentation</vt:lpstr>
      <vt:lpstr>#secondstreetlab   @secondstreet</vt:lpstr>
      <vt:lpstr>Two Ways to Sell Basketball</vt:lpstr>
      <vt:lpstr>Two Ways to Sell Basketball</vt:lpstr>
      <vt:lpstr>Who are the right advertisers to target?</vt:lpstr>
      <vt:lpstr>#secondstreetlab   @secondstreet</vt:lpstr>
      <vt:lpstr>Packaging &amp; Pricing</vt:lpstr>
      <vt:lpstr>Packaging and Pricing</vt:lpstr>
      <vt:lpstr>Revenue Worksheet </vt:lpstr>
      <vt:lpstr>PowerPoint Presentation</vt:lpstr>
      <vt:lpstr>College Hoops Pick’Em</vt:lpstr>
      <vt:lpstr>March Mania Pick-It</vt:lpstr>
      <vt:lpstr>College Hoops Challenge</vt:lpstr>
      <vt:lpstr>Quizzes</vt:lpstr>
      <vt:lpstr>Which KU Basketball Player Are You?</vt:lpstr>
      <vt:lpstr>Which College Hoops Coach Are You?</vt:lpstr>
      <vt:lpstr>Sweepstakes</vt:lpstr>
      <vt:lpstr>Bulls Tickets Giveaway</vt:lpstr>
      <vt:lpstr>Fan Voting Brackets</vt:lpstr>
      <vt:lpstr>Chicago Madness</vt:lpstr>
      <vt:lpstr>Best Of All Time Bracket</vt:lpstr>
      <vt:lpstr>2020 Best Pizza Bracket</vt:lpstr>
      <vt:lpstr>Truity Credit Union Self Madness 2020</vt:lpstr>
      <vt:lpstr>Mutt Madness</vt:lpstr>
      <vt:lpstr>PowerPoint Presentation</vt:lpstr>
      <vt:lpstr>$15K Revenue Plan</vt:lpstr>
      <vt:lpstr>$30K Revenue Plan </vt:lpstr>
      <vt:lpstr>$50K Revenue Plan </vt:lpstr>
      <vt:lpstr>PowerPoint Presentation</vt:lpstr>
      <vt:lpstr>Second Street Lab</vt:lpstr>
      <vt:lpstr>lab.secondstreet.com 9 am - 5 pm CT, Monday through Friday</vt:lpstr>
      <vt:lpstr>Basketball Playbook</vt:lpstr>
      <vt:lpstr>Basketball Production Specs</vt:lpstr>
      <vt:lpstr>Scope of Game</vt:lpstr>
      <vt:lpstr>Revenue Worksheet</vt:lpstr>
      <vt:lpstr>Basketball Office Hours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2022-01-10T15:16:42Z</dcterms:modified>
</cp:coreProperties>
</file>