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Lst>
  <p:sldSz cy="10058400" cx="7772400"/>
  <p:notesSz cx="6858000" cy="9144000"/>
  <p:embeddedFontLst>
    <p:embeddedFont>
      <p:font typeface="Roboto"/>
      <p:regular r:id="rId8"/>
      <p:bold r:id="rId9"/>
      <p:italic r:id="rId10"/>
      <p:boldItalic r:id="rId11"/>
    </p:embeddedFont>
    <p:embeddedFont>
      <p:font typeface="Oswald Regular"/>
      <p:regular r:id="rId12"/>
      <p:bold r:id="rId13"/>
    </p:embeddedFont>
    <p:embeddedFont>
      <p:font typeface="Oswald"/>
      <p:regular r:id="rId14"/>
      <p:bold r:id="rId1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Roboto-boldItalic.fntdata"/><Relationship Id="rId10" Type="http://schemas.openxmlformats.org/officeDocument/2006/relationships/font" Target="fonts/Roboto-italic.fntdata"/><Relationship Id="rId13" Type="http://schemas.openxmlformats.org/officeDocument/2006/relationships/font" Target="fonts/OswaldRegular-bold.fntdata"/><Relationship Id="rId12" Type="http://schemas.openxmlformats.org/officeDocument/2006/relationships/font" Target="fonts/OswaldRegular-regular.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Roboto-bold.fntdata"/><Relationship Id="rId15" Type="http://schemas.openxmlformats.org/officeDocument/2006/relationships/font" Target="fonts/Oswald-bold.fntdata"/><Relationship Id="rId14" Type="http://schemas.openxmlformats.org/officeDocument/2006/relationships/font" Target="fonts/Oswald-regular.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font" Target="fonts/Roboto-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 name="Shape 51"/>
        <p:cNvGrpSpPr/>
        <p:nvPr/>
      </p:nvGrpSpPr>
      <p:grpSpPr>
        <a:xfrm>
          <a:off x="0" y="0"/>
          <a:ext cx="0" cy="0"/>
          <a:chOff x="0" y="0"/>
          <a:chExt cx="0" cy="0"/>
        </a:xfrm>
      </p:grpSpPr>
      <p:sp>
        <p:nvSpPr>
          <p:cNvPr id="52" name="Google Shape;52;g478653dead_4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3" name="Google Shape;53;g478653dead_4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5f4cd6c1f9_1_94: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5f4cd6c1f9_1_9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solidFill>
                  <a:schemeClr val="dk1"/>
                </a:solidFill>
              </a:rPr>
              <a:t>Pay Your Rent of Mortgage for a Year Sweepstakes </a:t>
            </a:r>
            <a:r>
              <a:rPr lang="en"/>
              <a:t>- Newspaper</a:t>
            </a:r>
            <a:endParaRPr/>
          </a:p>
          <a:p>
            <a:pPr indent="0" lvl="0" marL="0" rtl="0" algn="l">
              <a:lnSpc>
                <a:spcPct val="115000"/>
              </a:lnSpc>
              <a:spcBef>
                <a:spcPts val="0"/>
              </a:spcBef>
              <a:spcAft>
                <a:spcPts val="0"/>
              </a:spcAft>
              <a:buNone/>
            </a:pPr>
            <a:r>
              <a:t/>
            </a:r>
            <a:endParaRPr/>
          </a:p>
          <a:p>
            <a:pPr indent="0" lvl="0" marL="0" rtl="0" algn="l">
              <a:lnSpc>
                <a:spcPct val="115000"/>
              </a:lnSpc>
              <a:spcBef>
                <a:spcPts val="0"/>
              </a:spcBef>
              <a:spcAft>
                <a:spcPts val="0"/>
              </a:spcAft>
              <a:buClr>
                <a:schemeClr val="dk1"/>
              </a:buClr>
              <a:buSzPts val="1100"/>
              <a:buFont typeface="Arial"/>
              <a:buNone/>
            </a:pPr>
            <a:r>
              <a:rPr lang="en" sz="1050">
                <a:solidFill>
                  <a:srgbClr val="3C4043"/>
                </a:solidFill>
                <a:highlight>
                  <a:srgbClr val="FFFFFF"/>
                </a:highlight>
                <a:latin typeface="Roboto"/>
                <a:ea typeface="Roboto"/>
                <a:cs typeface="Roboto"/>
                <a:sym typeface="Roboto"/>
              </a:rPr>
              <a:t>small - up to $7k</a:t>
            </a:r>
            <a:endParaRPr sz="1050">
              <a:solidFill>
                <a:srgbClr val="3C4043"/>
              </a:solidFill>
              <a:highlight>
                <a:srgbClr val="FFFFFF"/>
              </a:highlight>
              <a:latin typeface="Roboto"/>
              <a:ea typeface="Roboto"/>
              <a:cs typeface="Roboto"/>
              <a:sym typeface="Roboto"/>
            </a:endParaRPr>
          </a:p>
          <a:p>
            <a:pPr indent="0" lvl="0" marL="0" rtl="0" algn="l">
              <a:lnSpc>
                <a:spcPct val="115000"/>
              </a:lnSpc>
              <a:spcBef>
                <a:spcPts val="0"/>
              </a:spcBef>
              <a:spcAft>
                <a:spcPts val="0"/>
              </a:spcAft>
              <a:buClr>
                <a:schemeClr val="dk1"/>
              </a:buClr>
              <a:buSzPts val="1100"/>
              <a:buFont typeface="Arial"/>
              <a:buNone/>
            </a:pPr>
            <a:r>
              <a:rPr lang="en" sz="1050">
                <a:solidFill>
                  <a:srgbClr val="3C4043"/>
                </a:solidFill>
                <a:highlight>
                  <a:srgbClr val="FFFFFF"/>
                </a:highlight>
                <a:latin typeface="Roboto"/>
                <a:ea typeface="Roboto"/>
                <a:cs typeface="Roboto"/>
                <a:sym typeface="Roboto"/>
              </a:rPr>
              <a:t>mid - up to $10k</a:t>
            </a:r>
            <a:endParaRPr sz="1050">
              <a:solidFill>
                <a:srgbClr val="3C4043"/>
              </a:solidFill>
              <a:highlight>
                <a:srgbClr val="FFFFFF"/>
              </a:highlight>
              <a:latin typeface="Roboto"/>
              <a:ea typeface="Roboto"/>
              <a:cs typeface="Roboto"/>
              <a:sym typeface="Roboto"/>
            </a:endParaRPr>
          </a:p>
          <a:p>
            <a:pPr indent="0" lvl="0" marL="0" rtl="0" algn="l">
              <a:lnSpc>
                <a:spcPct val="115000"/>
              </a:lnSpc>
              <a:spcBef>
                <a:spcPts val="0"/>
              </a:spcBef>
              <a:spcAft>
                <a:spcPts val="0"/>
              </a:spcAft>
              <a:buNone/>
            </a:pPr>
            <a:r>
              <a:rPr lang="en" sz="1050">
                <a:solidFill>
                  <a:srgbClr val="3C4043"/>
                </a:solidFill>
                <a:highlight>
                  <a:srgbClr val="FFFFFF"/>
                </a:highlight>
                <a:latin typeface="Roboto"/>
                <a:ea typeface="Roboto"/>
                <a:cs typeface="Roboto"/>
                <a:sym typeface="Roboto"/>
              </a:rPr>
              <a:t>large up to $15k</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0" name="Shape 10"/>
        <p:cNvGrpSpPr/>
        <p:nvPr/>
      </p:nvGrpSpPr>
      <p:grpSpPr>
        <a:xfrm>
          <a:off x="0" y="0"/>
          <a:ext cx="0" cy="0"/>
          <a:chOff x="0" y="0"/>
          <a:chExt cx="0" cy="0"/>
        </a:xfrm>
      </p:grpSpPr>
      <p:sp>
        <p:nvSpPr>
          <p:cNvPr id="11" name="Google Shape;11;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2" name="Google Shape;12;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3" name="Google Shape;13;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5" name="Shape 45"/>
        <p:cNvGrpSpPr/>
        <p:nvPr/>
      </p:nvGrpSpPr>
      <p:grpSpPr>
        <a:xfrm>
          <a:off x="0" y="0"/>
          <a:ext cx="0" cy="0"/>
          <a:chOff x="0" y="0"/>
          <a:chExt cx="0" cy="0"/>
        </a:xfrm>
      </p:grpSpPr>
      <p:sp>
        <p:nvSpPr>
          <p:cNvPr id="46" name="Google Shape;46;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8" name="Google Shape;48;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9" name="Shape 49"/>
        <p:cNvGrpSpPr/>
        <p:nvPr/>
      </p:nvGrpSpPr>
      <p:grpSpPr>
        <a:xfrm>
          <a:off x="0" y="0"/>
          <a:ext cx="0" cy="0"/>
          <a:chOff x="0" y="0"/>
          <a:chExt cx="0" cy="0"/>
        </a:xfrm>
      </p:grpSpPr>
      <p:sp>
        <p:nvSpPr>
          <p:cNvPr id="50" name="Google Shape;50;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4" name="Shape 14"/>
        <p:cNvGrpSpPr/>
        <p:nvPr/>
      </p:nvGrpSpPr>
      <p:grpSpPr>
        <a:xfrm>
          <a:off x="0" y="0"/>
          <a:ext cx="0" cy="0"/>
          <a:chOff x="0" y="0"/>
          <a:chExt cx="0" cy="0"/>
        </a:xfrm>
      </p:grpSpPr>
      <p:sp>
        <p:nvSpPr>
          <p:cNvPr id="15" name="Google Shape;15;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6" name="Google Shape;16;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7" name="Shape 17"/>
        <p:cNvGrpSpPr/>
        <p:nvPr/>
      </p:nvGrpSpPr>
      <p:grpSpPr>
        <a:xfrm>
          <a:off x="0" y="0"/>
          <a:ext cx="0" cy="0"/>
          <a:chOff x="0" y="0"/>
          <a:chExt cx="0" cy="0"/>
        </a:xfrm>
      </p:grpSpPr>
      <p:sp>
        <p:nvSpPr>
          <p:cNvPr id="18" name="Google Shape;18;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9" name="Google Shape;19;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0" name="Google Shape;20;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1" name="Shape 21"/>
        <p:cNvGrpSpPr/>
        <p:nvPr/>
      </p:nvGrpSpPr>
      <p:grpSpPr>
        <a:xfrm>
          <a:off x="0" y="0"/>
          <a:ext cx="0" cy="0"/>
          <a:chOff x="0" y="0"/>
          <a:chExt cx="0" cy="0"/>
        </a:xfrm>
      </p:grpSpPr>
      <p:sp>
        <p:nvSpPr>
          <p:cNvPr id="22" name="Google Shape;22;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3" name="Google Shape;23;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5" name="Google Shape;25;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6" name="Shape 26"/>
        <p:cNvGrpSpPr/>
        <p:nvPr/>
      </p:nvGrpSpPr>
      <p:grpSpPr>
        <a:xfrm>
          <a:off x="0" y="0"/>
          <a:ext cx="0" cy="0"/>
          <a:chOff x="0" y="0"/>
          <a:chExt cx="0" cy="0"/>
        </a:xfrm>
      </p:grpSpPr>
      <p:sp>
        <p:nvSpPr>
          <p:cNvPr id="27" name="Google Shape;27;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8" name="Google Shape;28;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9" name="Shape 29"/>
        <p:cNvGrpSpPr/>
        <p:nvPr/>
      </p:nvGrpSpPr>
      <p:grpSpPr>
        <a:xfrm>
          <a:off x="0" y="0"/>
          <a:ext cx="0" cy="0"/>
          <a:chOff x="0" y="0"/>
          <a:chExt cx="0" cy="0"/>
        </a:xfrm>
      </p:grpSpPr>
      <p:sp>
        <p:nvSpPr>
          <p:cNvPr id="30" name="Google Shape;30;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1" name="Google Shape;31;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2" name="Google Shape;32;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3" name="Shape 33"/>
        <p:cNvGrpSpPr/>
        <p:nvPr/>
      </p:nvGrpSpPr>
      <p:grpSpPr>
        <a:xfrm>
          <a:off x="0" y="0"/>
          <a:ext cx="0" cy="0"/>
          <a:chOff x="0" y="0"/>
          <a:chExt cx="0" cy="0"/>
        </a:xfrm>
      </p:grpSpPr>
      <p:sp>
        <p:nvSpPr>
          <p:cNvPr id="34" name="Google Shape;34;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5" name="Google Shape;35;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6"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9" name="Google Shape;39;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0" name="Google Shape;40;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1" name="Google Shape;41;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2" name="Shape 42"/>
        <p:cNvGrpSpPr/>
        <p:nvPr/>
      </p:nvGrpSpPr>
      <p:grpSpPr>
        <a:xfrm>
          <a:off x="0" y="0"/>
          <a:ext cx="0" cy="0"/>
          <a:chOff x="0" y="0"/>
          <a:chExt cx="0" cy="0"/>
        </a:xfrm>
      </p:grpSpPr>
      <p:sp>
        <p:nvSpPr>
          <p:cNvPr id="43" name="Google Shape;43;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4" name="Google Shape;44;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
            <a:alphaModFix/>
          </a:blip>
          <a:stretch>
            <a:fillRect/>
          </a:stretch>
        </p:blipFill>
        <p:spPr>
          <a:xfrm>
            <a:off x="-34650" y="25"/>
            <a:ext cx="7807048" cy="1005837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 name="Shape 54"/>
        <p:cNvGrpSpPr/>
        <p:nvPr/>
      </p:nvGrpSpPr>
      <p:grpSpPr>
        <a:xfrm>
          <a:off x="0" y="0"/>
          <a:ext cx="0" cy="0"/>
          <a:chOff x="0" y="0"/>
          <a:chExt cx="0" cy="0"/>
        </a:xfrm>
      </p:grpSpPr>
      <p:sp>
        <p:nvSpPr>
          <p:cNvPr id="55" name="Google Shape;55;p13"/>
          <p:cNvSpPr txBox="1"/>
          <p:nvPr>
            <p:ph type="ctrTitle"/>
          </p:nvPr>
        </p:nvSpPr>
        <p:spPr>
          <a:xfrm>
            <a:off x="264900" y="528200"/>
            <a:ext cx="7242600" cy="672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rPr b="1" lang="en" sz="3000">
                <a:latin typeface="Oswald"/>
                <a:ea typeface="Oswald"/>
                <a:cs typeface="Oswald"/>
                <a:sym typeface="Oswald"/>
              </a:rPr>
              <a:t>How to Use This Sales One-Sheet</a:t>
            </a:r>
            <a:endParaRPr b="1" sz="3000">
              <a:latin typeface="Oswald"/>
              <a:ea typeface="Oswald"/>
              <a:cs typeface="Oswald"/>
              <a:sym typeface="Oswald"/>
            </a:endParaRPr>
          </a:p>
        </p:txBody>
      </p:sp>
      <p:sp>
        <p:nvSpPr>
          <p:cNvPr id="56" name="Google Shape;56;p13"/>
          <p:cNvSpPr txBox="1"/>
          <p:nvPr/>
        </p:nvSpPr>
        <p:spPr>
          <a:xfrm>
            <a:off x="211050" y="1314250"/>
            <a:ext cx="7350300" cy="8201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The following one-sheets are meant to help you sell Custom Advertiser promotions that drive qualified leads for your clients. </a:t>
            </a:r>
            <a:r>
              <a:rPr lang="en" sz="1600">
                <a:solidFill>
                  <a:schemeClr val="dk1"/>
                </a:solidFill>
                <a:latin typeface="Muli"/>
                <a:ea typeface="Muli"/>
                <a:cs typeface="Muli"/>
                <a:sym typeface="Muli"/>
              </a:rPr>
              <a:t>We hope these are useful in driving revenue from advertisers that want leads and measurable results.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Promotion Name and Header Graphic</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Yes you can edit the name and/or header graphic of the promotion. Or even the type (e.g. You want to do a sweepstakes instead of a photo contest).</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Time Frame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these as 3-month packages. If you want to make these longer multi-month promotions you can do that. If you’re looking for something with a shorter time frame to align with programming or a special issue, you can do that as well.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Package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packages based on media type that include digital, core and email. If you would like to edit the items in the package to reflect the inventory or capabilities of your media company, go for it!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Pricing</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Prize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A suggested</a:t>
            </a:r>
            <a:r>
              <a:rPr lang="en" sz="1600">
                <a:solidFill>
                  <a:schemeClr val="dk1"/>
                </a:solidFill>
                <a:latin typeface="Muli"/>
                <a:ea typeface="Muli"/>
                <a:cs typeface="Muli"/>
                <a:sym typeface="Muli"/>
              </a:rPr>
              <a:t> prize is on each one-sheet. You can adjust the prize based on what your advertiser can offer. Remember with prizes: Relevance + Value = Participation. When discussing prizes with your advertisers don’t forget to ask them about co-op dollars they may be able to acquire. That can </a:t>
            </a:r>
            <a:r>
              <a:rPr lang="en" sz="1600">
                <a:solidFill>
                  <a:schemeClr val="dk1"/>
                </a:solidFill>
                <a:latin typeface="Muli"/>
                <a:ea typeface="Muli"/>
                <a:cs typeface="Muli"/>
                <a:sym typeface="Muli"/>
              </a:rPr>
              <a:t>offset</a:t>
            </a:r>
            <a:r>
              <a:rPr lang="en" sz="1600">
                <a:solidFill>
                  <a:schemeClr val="dk1"/>
                </a:solidFill>
                <a:latin typeface="Muli"/>
                <a:ea typeface="Muli"/>
                <a:cs typeface="Muli"/>
                <a:sym typeface="Muli"/>
              </a:rPr>
              <a:t> the cost of pricing and prizes for them!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nvSpPr>
        <p:spPr>
          <a:xfrm>
            <a:off x="231000" y="1648275"/>
            <a:ext cx="7430400" cy="81543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1" lang="en" sz="2500">
                <a:solidFill>
                  <a:schemeClr val="dk1"/>
                </a:solidFill>
                <a:latin typeface="Oswald"/>
                <a:ea typeface="Oswald"/>
                <a:cs typeface="Oswald"/>
                <a:sym typeface="Oswald"/>
              </a:rPr>
              <a:t>Pay Your Rent or Mortgage for a Year Sweepstakes</a:t>
            </a:r>
            <a:endParaRPr b="1" sz="25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sz="2200">
                <a:solidFill>
                  <a:schemeClr val="dk1"/>
                </a:solidFill>
                <a:latin typeface="Oswald"/>
                <a:ea typeface="Oswald"/>
                <a:cs typeface="Oswald"/>
                <a:sym typeface="Oswald"/>
              </a:rPr>
              <a:t>3-Month Campaign</a:t>
            </a:r>
            <a:endParaRPr sz="10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000">
              <a:solidFill>
                <a:schemeClr val="dk1"/>
              </a:solidFill>
              <a:latin typeface="Muli"/>
              <a:ea typeface="Muli"/>
              <a:cs typeface="Muli"/>
              <a:sym typeface="Muli"/>
            </a:endParaRPr>
          </a:p>
          <a:p>
            <a:pPr indent="0" lvl="0" marL="0" rtl="0" algn="ctr">
              <a:spcBef>
                <a:spcPts val="0"/>
              </a:spcBef>
              <a:spcAft>
                <a:spcPts val="0"/>
              </a:spcAft>
              <a:buClr>
                <a:schemeClr val="dk1"/>
              </a:buClr>
              <a:buSzPts val="1100"/>
              <a:buFont typeface="Arial"/>
              <a:buNone/>
            </a:pPr>
            <a:r>
              <a:rPr lang="en" sz="1000">
                <a:solidFill>
                  <a:schemeClr val="dk1"/>
                </a:solidFill>
                <a:latin typeface="Muli"/>
                <a:ea typeface="Muli"/>
                <a:cs typeface="Muli"/>
                <a:sym typeface="Muli"/>
              </a:rPr>
              <a:t>Generate leads with this 12-week multimedia campaign including print and digital ads, a lead-generating sweepstakes, and an email campaign designed to drive the best results for your business! </a:t>
            </a:r>
            <a:endParaRPr sz="1000">
              <a:solidFill>
                <a:schemeClr val="dk1"/>
              </a:solidFill>
              <a:latin typeface="Muli"/>
              <a:ea typeface="Muli"/>
              <a:cs typeface="Muli"/>
              <a:sym typeface="Muli"/>
            </a:endParaRPr>
          </a:p>
          <a:p>
            <a:pPr indent="0" lvl="0" marL="457200" rtl="0" algn="ctr">
              <a:lnSpc>
                <a:spcPct val="115000"/>
              </a:lnSpc>
              <a:spcBef>
                <a:spcPts val="0"/>
              </a:spcBef>
              <a:spcAft>
                <a:spcPts val="0"/>
              </a:spcAft>
              <a:buClr>
                <a:schemeClr val="dk1"/>
              </a:buClr>
              <a:buSzPts val="1100"/>
              <a:buFont typeface="Arial"/>
              <a:buNone/>
            </a:pPr>
            <a:r>
              <a:t/>
            </a:r>
            <a:endParaRPr sz="1000">
              <a:solidFill>
                <a:schemeClr val="dk1"/>
              </a:solidFill>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BENEFITS OF BEING A SPONSOR:</a:t>
            </a:r>
            <a:endParaRPr b="1" sz="12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Multimedia campaign to build brand awareness and engagement with your target audience</a:t>
            </a:r>
            <a:endParaRPr sz="12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Generate qualified leads for your business</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Grow your email database</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Gather data on your potential customers</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Drive traffic to your website</a:t>
            </a:r>
            <a:endParaRPr sz="1000">
              <a:solidFill>
                <a:schemeClr val="dk1"/>
              </a:solidFill>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sz="1000">
              <a:solidFill>
                <a:schemeClr val="dk1"/>
              </a:solidFill>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SPONSORSHIP PACKAGE:</a:t>
            </a:r>
            <a:endParaRPr b="1" sz="12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Exclusive sponsorship of Rent or Mortgage for a Year Sweepstakes</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Sponsor logo on promotional elements (print, digital, social, and email) during the 12-week campaign</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Digital</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50K run-of-site impressions (for your business) on newspaper.com during 12-week campaign</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25K run-of-site impressions to promote contest on newspaper.com during 12-week campaign</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Exclusive 728x90 digital ad unit on contest page</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Three lead-generation questions on the contest registration form</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Digital offer/coupon on the sweepstakes thank-you page</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Opt-in for your email database on the sweepstakes registration form</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Optional Facebook Like box on the sweepstakes registration form</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Extra chance options offered: </a:t>
            </a:r>
            <a:endParaRPr sz="10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Watching a 30 second commercial video </a:t>
            </a:r>
            <a:endParaRPr sz="9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Opting-in to email database</a:t>
            </a:r>
            <a:endParaRPr sz="9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Answering custom lead-gen questions</a:t>
            </a:r>
            <a:endParaRPr sz="9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Sharing with friends via custom link </a:t>
            </a:r>
            <a:endParaRPr sz="9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Print</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Quarter-page print ad (for your business) to run two times per week for 12 weeks (24 times)</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Quarter-page print contest promotional ad to run one time per week for 12 weeks (12 times) </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Email</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Recognition on two promotional emails to our opted-in database of 30,000 (Your Email List Size goes here)</a:t>
            </a:r>
            <a:endParaRPr sz="10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One invite email to be sent at the beginning of the campaign</a:t>
            </a:r>
            <a:endParaRPr sz="9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One last chance email to be sent 2 days before campaign ends </a:t>
            </a:r>
            <a:endParaRPr sz="9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Thank you email sent to everyone who enters with coupon or offer from your business </a:t>
            </a:r>
            <a:endParaRPr sz="10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t/>
            </a:r>
            <a:endParaRPr b="1" sz="11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PRIZE: </a:t>
            </a:r>
            <a:r>
              <a:rPr lang="en" sz="1200">
                <a:solidFill>
                  <a:schemeClr val="dk1"/>
                </a:solidFill>
                <a:latin typeface="Muli"/>
                <a:ea typeface="Muli"/>
                <a:cs typeface="Muli"/>
                <a:sym typeface="Muli"/>
              </a:rPr>
              <a:t>Rent or Mortgage for a Year valued at up to $10,000</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RUN DATES: </a:t>
            </a:r>
            <a:r>
              <a:rPr lang="en" sz="1200">
                <a:solidFill>
                  <a:schemeClr val="dk1"/>
                </a:solidFill>
                <a:latin typeface="Muli"/>
                <a:ea typeface="Muli"/>
                <a:cs typeface="Muli"/>
                <a:sym typeface="Muli"/>
              </a:rPr>
              <a:t>Three Month time frame goes here</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VALUE: </a:t>
            </a:r>
            <a:r>
              <a:rPr lang="en" sz="1200">
                <a:solidFill>
                  <a:schemeClr val="dk1"/>
                </a:solidFill>
                <a:latin typeface="Muli"/>
                <a:ea typeface="Muli"/>
                <a:cs typeface="Muli"/>
                <a:sym typeface="Muli"/>
              </a:rPr>
              <a:t>$XXXX</a:t>
            </a:r>
            <a:endParaRPr sz="1200">
              <a:solidFill>
                <a:schemeClr val="dk1"/>
              </a:solidFill>
              <a:latin typeface="Muli"/>
              <a:ea typeface="Muli"/>
              <a:cs typeface="Muli"/>
              <a:sym typeface="Muli"/>
            </a:endParaRPr>
          </a:p>
          <a:p>
            <a:pPr indent="0" lvl="0" marL="0" rtl="0" algn="l">
              <a:spcBef>
                <a:spcPts val="0"/>
              </a:spcBef>
              <a:spcAft>
                <a:spcPts val="0"/>
              </a:spcAft>
              <a:buNone/>
            </a:pPr>
            <a:r>
              <a:rPr b="1" lang="en" sz="1200">
                <a:solidFill>
                  <a:schemeClr val="dk1"/>
                </a:solidFill>
                <a:latin typeface="Muli"/>
                <a:ea typeface="Muli"/>
                <a:cs typeface="Muli"/>
                <a:sym typeface="Muli"/>
              </a:rPr>
              <a:t>INVESTMENT:</a:t>
            </a:r>
            <a:r>
              <a:rPr lang="en" sz="1200">
                <a:solidFill>
                  <a:schemeClr val="dk1"/>
                </a:solidFill>
                <a:latin typeface="Muli"/>
                <a:ea typeface="Muli"/>
                <a:cs typeface="Muli"/>
                <a:sym typeface="Muli"/>
              </a:rPr>
              <a:t> $10,000 (small market) $25,000 (mid-size market), $50,000 (large market)</a:t>
            </a:r>
            <a:endParaRPr sz="12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1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00">
                <a:latin typeface="Muli"/>
                <a:ea typeface="Muli"/>
                <a:cs typeface="Muli"/>
                <a:sym typeface="Muli"/>
              </a:rPr>
              <a:t>000.000.0000  www.newspaperurl.com</a:t>
            </a:r>
            <a:endParaRPr sz="1200">
              <a:latin typeface="Muli"/>
              <a:ea typeface="Muli"/>
              <a:cs typeface="Muli"/>
              <a:sym typeface="Muli"/>
            </a:endParaRPr>
          </a:p>
        </p:txBody>
      </p:sp>
      <p:grpSp>
        <p:nvGrpSpPr>
          <p:cNvPr id="62" name="Google Shape;62;p14"/>
          <p:cNvGrpSpPr/>
          <p:nvPr/>
        </p:nvGrpSpPr>
        <p:grpSpPr>
          <a:xfrm>
            <a:off x="227300" y="204950"/>
            <a:ext cx="7310298" cy="1443325"/>
            <a:chOff x="227250" y="204950"/>
            <a:chExt cx="7310298" cy="1443325"/>
          </a:xfrm>
        </p:grpSpPr>
        <p:pic>
          <p:nvPicPr>
            <p:cNvPr id="63" name="Google Shape;63;p14"/>
            <p:cNvPicPr preferRelativeResize="0"/>
            <p:nvPr/>
          </p:nvPicPr>
          <p:blipFill rotWithShape="1">
            <a:blip r:embed="rId3">
              <a:alphaModFix/>
            </a:blip>
            <a:srcRect b="13412" l="0" r="0" t="0"/>
            <a:stretch/>
          </p:blipFill>
          <p:spPr>
            <a:xfrm>
              <a:off x="227250" y="204950"/>
              <a:ext cx="5538227" cy="1443325"/>
            </a:xfrm>
            <a:prstGeom prst="rect">
              <a:avLst/>
            </a:prstGeom>
            <a:noFill/>
            <a:ln>
              <a:noFill/>
            </a:ln>
          </p:spPr>
        </p:pic>
        <p:pic>
          <p:nvPicPr>
            <p:cNvPr id="64" name="Google Shape;64;p14"/>
            <p:cNvPicPr preferRelativeResize="0"/>
            <p:nvPr/>
          </p:nvPicPr>
          <p:blipFill rotWithShape="1">
            <a:blip r:embed="rId3">
              <a:alphaModFix/>
            </a:blip>
            <a:srcRect b="13412" l="-1924" r="65120" t="0"/>
            <a:stretch/>
          </p:blipFill>
          <p:spPr>
            <a:xfrm>
              <a:off x="5667600" y="204950"/>
              <a:ext cx="1869948" cy="1443325"/>
            </a:xfrm>
            <a:prstGeom prst="rect">
              <a:avLst/>
            </a:prstGeom>
            <a:noFill/>
            <a:ln>
              <a:noFill/>
            </a:ln>
          </p:spPr>
        </p:pic>
      </p:grpSp>
      <p:sp>
        <p:nvSpPr>
          <p:cNvPr id="65" name="Google Shape;65;p14"/>
          <p:cNvSpPr txBox="1"/>
          <p:nvPr/>
        </p:nvSpPr>
        <p:spPr>
          <a:xfrm>
            <a:off x="4513325" y="259375"/>
            <a:ext cx="3048000" cy="5811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2400">
                <a:latin typeface="Oswald Regular"/>
                <a:ea typeface="Oswald Regular"/>
                <a:cs typeface="Oswald Regular"/>
                <a:sym typeface="Oswald Regular"/>
              </a:rPr>
              <a:t>Newspaper</a:t>
            </a:r>
            <a:endParaRPr sz="2400">
              <a:latin typeface="Oswald Regular"/>
              <a:ea typeface="Oswald Regular"/>
              <a:cs typeface="Oswald Regular"/>
              <a:sym typeface="Oswald Regul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