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10058400" cx="7772400"/>
  <p:notesSz cx="6858000" cy="9144000"/>
  <p:embeddedFontLst>
    <p:embeddedFont>
      <p:font typeface="Oswald"/>
      <p:regular r:id="rId11"/>
      <p:bold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Oswald-regular.fntdata"/><Relationship Id="rId10" Type="http://schemas.openxmlformats.org/officeDocument/2006/relationships/slide" Target="slides/slide5.xml"/><Relationship Id="rId12" Type="http://schemas.openxmlformats.org/officeDocument/2006/relationships/font" Target="fonts/Oswald-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7a4f792647_0_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7a4f79264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640fcab6d3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640fcab6d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711e9489f5_0_11: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711e9489f5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6ebc210c21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6ebc210c2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711e9489f5_0_5: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711e9489f5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hyperlink" Target="https://nationaldaycalendar.com/calendar-at-a-glance/"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a Recurring Revenue Food Bracket that drives monthly revenue for you and qualified leads for your clients. We have suggested monthly themes on page 2 (Use nominees from your citywide ballot to seed these brackets!)</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a:t>
            </a:r>
            <a:r>
              <a:rPr b="1" lang="en" sz="1600">
                <a:solidFill>
                  <a:schemeClr val="dk1"/>
                </a:solidFill>
                <a:latin typeface="Oswald"/>
                <a:ea typeface="Oswald"/>
                <a:cs typeface="Oswald"/>
                <a:sym typeface="Oswald"/>
              </a:rPr>
              <a: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are recommending this be sold as a 12-month package. If you’re looking for something with a shorter time frame to align with programming or a special issue, you can adjust the timing of the campaign.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Sponsors</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suggested title sponsors on page 3. This title sponsor would own the program for its duration.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 prize for each month’s theme is on page 4.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nvSpPr>
        <p:spPr>
          <a:xfrm>
            <a:off x="221325" y="1367075"/>
            <a:ext cx="7295100" cy="692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Food Bracke</a:t>
            </a:r>
            <a:r>
              <a:rPr b="1" lang="en" sz="2200">
                <a:solidFill>
                  <a:schemeClr val="dk1"/>
                </a:solidFill>
                <a:latin typeface="Oswald"/>
                <a:ea typeface="Oswald"/>
                <a:cs typeface="Oswald"/>
                <a:sym typeface="Oswald"/>
              </a:rPr>
              <a:t>t </a:t>
            </a:r>
            <a:r>
              <a:rPr b="1" lang="en" sz="2000">
                <a:solidFill>
                  <a:schemeClr val="dk1"/>
                </a:solidFill>
                <a:latin typeface="Oswald"/>
                <a:ea typeface="Oswald"/>
                <a:cs typeface="Oswald"/>
                <a:sym typeface="Oswald"/>
              </a:rPr>
              <a:t>Themes</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u="sng">
                <a:solidFill>
                  <a:schemeClr val="hlink"/>
                </a:solidFill>
                <a:latin typeface="Muli"/>
                <a:ea typeface="Muli"/>
                <a:cs typeface="Muli"/>
                <a:sym typeface="Muli"/>
                <a:hlinkClick r:id="rId3"/>
              </a:rPr>
              <a:t>National Food Day Calendar </a:t>
            </a:r>
            <a:endParaRPr sz="1100">
              <a:solidFill>
                <a:schemeClr val="dk1"/>
              </a:solidFill>
              <a:latin typeface="Muli"/>
              <a:ea typeface="Muli"/>
              <a:cs typeface="Muli"/>
              <a:sym typeface="Muli"/>
            </a:endParaRPr>
          </a:p>
        </p:txBody>
      </p:sp>
      <p:pic>
        <p:nvPicPr>
          <p:cNvPr id="62" name="Google Shape;62;p14"/>
          <p:cNvPicPr preferRelativeResize="0"/>
          <p:nvPr/>
        </p:nvPicPr>
        <p:blipFill rotWithShape="1">
          <a:blip r:embed="rId4">
            <a:alphaModFix/>
          </a:blip>
          <a:srcRect b="37674" l="0" r="0" t="14130"/>
          <a:stretch/>
        </p:blipFill>
        <p:spPr>
          <a:xfrm>
            <a:off x="221313" y="265275"/>
            <a:ext cx="7295127" cy="1101800"/>
          </a:xfrm>
          <a:prstGeom prst="rect">
            <a:avLst/>
          </a:prstGeom>
          <a:noFill/>
          <a:ln>
            <a:noFill/>
          </a:ln>
        </p:spPr>
      </p:pic>
      <p:sp>
        <p:nvSpPr>
          <p:cNvPr id="63" name="Google Shape;63;p14"/>
          <p:cNvSpPr txBox="1"/>
          <p:nvPr/>
        </p:nvSpPr>
        <p:spPr>
          <a:xfrm>
            <a:off x="330245" y="2155200"/>
            <a:ext cx="3339600" cy="5443200"/>
          </a:xfrm>
          <a:prstGeom prst="rect">
            <a:avLst/>
          </a:prstGeom>
          <a:noFill/>
          <a:ln>
            <a:noFill/>
          </a:ln>
        </p:spPr>
        <p:txBody>
          <a:bodyPr anchorCtr="0" anchor="t" bIns="91425" lIns="91425" spcFirstLastPara="1" rIns="91425" wrap="square" tIns="91425">
            <a:noAutofit/>
          </a:bodyPr>
          <a:lstStyle/>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January</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Bloody Mary Battle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(Bloody Mary Day is Jan. 1)</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Bagel Battle </a:t>
            </a:r>
            <a:r>
              <a:rPr i="1" lang="en" sz="1200">
                <a:solidFill>
                  <a:schemeClr val="dk1"/>
                </a:solidFill>
                <a:latin typeface="Muli"/>
                <a:ea typeface="Muli"/>
                <a:cs typeface="Muli"/>
                <a:sym typeface="Muli"/>
              </a:rPr>
              <a:t>(Bagel Day is Jan. 15)</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February</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Pizza Battle </a:t>
            </a:r>
            <a:r>
              <a:rPr i="1" lang="en" sz="1200">
                <a:solidFill>
                  <a:schemeClr val="dk1"/>
                </a:solidFill>
                <a:latin typeface="Muli"/>
                <a:ea typeface="Muli"/>
                <a:cs typeface="Muli"/>
                <a:sym typeface="Muli"/>
              </a:rPr>
              <a:t>(Pizza Day is Feb.9)</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Margarita Mayhem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(Margarita Day is Feb. 22)</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Mardi Gras Mania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March</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Irish Pub Brawl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(St. Patrick’s Day is March 17) </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Fried Chicken Battle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(Poultry Day is March 19)</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April</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Battle of the Brews </a:t>
            </a:r>
            <a:r>
              <a:rPr i="1" lang="en" sz="1200">
                <a:solidFill>
                  <a:schemeClr val="dk1"/>
                </a:solidFill>
                <a:latin typeface="Muli"/>
                <a:ea typeface="Muli"/>
                <a:cs typeface="Muli"/>
                <a:sym typeface="Muli"/>
              </a:rPr>
              <a:t>(Beer Day is April 7)</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Spring Cocktail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Easter Brunch Battle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Waffle Brawl</a:t>
            </a:r>
            <a:r>
              <a:rPr i="1" lang="en" sz="1200">
                <a:solidFill>
                  <a:schemeClr val="dk1"/>
                </a:solidFill>
                <a:latin typeface="Muli"/>
                <a:ea typeface="Muli"/>
                <a:cs typeface="Muli"/>
                <a:sym typeface="Muli"/>
              </a:rPr>
              <a:t> (Waffle Day is Aug. 24)</a:t>
            </a:r>
            <a:r>
              <a:rPr lang="en" sz="1200">
                <a:solidFill>
                  <a:schemeClr val="dk1"/>
                </a:solidFill>
                <a:latin typeface="Muli"/>
                <a:ea typeface="Muli"/>
                <a:cs typeface="Muli"/>
                <a:sym typeface="Muli"/>
              </a:rPr>
              <a:t>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Coffee House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(Coffee Day is Aug. 29)</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May</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Mexican Food Showdown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(Cinco de Mayo is May 5) </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Bakery Brawl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(World Baking Day is May 17)</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Ultimate Wine Fight </a:t>
            </a:r>
            <a:r>
              <a:rPr i="1" lang="en" sz="1200">
                <a:solidFill>
                  <a:schemeClr val="dk1"/>
                </a:solidFill>
                <a:latin typeface="Muli"/>
                <a:ea typeface="Muli"/>
                <a:cs typeface="Muli"/>
                <a:sym typeface="Muli"/>
              </a:rPr>
              <a:t>(Wine Day is May 25)</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Battle of the Burgers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(Hamburger Day is May 28)</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b="1" lang="en" sz="1200">
                <a:solidFill>
                  <a:schemeClr val="dk1"/>
                </a:solidFill>
                <a:latin typeface="Muli"/>
                <a:ea typeface="Muli"/>
                <a:cs typeface="Muli"/>
                <a:sym typeface="Muli"/>
              </a:rPr>
              <a:t>June</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The Great Donut Debate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i="1" lang="en" sz="1200">
                <a:solidFill>
                  <a:schemeClr val="dk1"/>
                </a:solidFill>
                <a:latin typeface="Muli"/>
                <a:ea typeface="Muli"/>
                <a:cs typeface="Muli"/>
                <a:sym typeface="Muli"/>
              </a:rPr>
              <a:t>(Donut Day is June 5)</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Summer Cocktail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Patio Battle </a:t>
            </a:r>
            <a:r>
              <a:rPr i="1" lang="en" sz="1200">
                <a:solidFill>
                  <a:schemeClr val="dk1"/>
                </a:solidFill>
                <a:latin typeface="Muli"/>
                <a:ea typeface="Muli"/>
                <a:cs typeface="Muli"/>
                <a:sym typeface="Muli"/>
              </a:rPr>
              <a:t>(Patio Day is June 3)</a:t>
            </a:r>
            <a:endParaRPr i="1" sz="1200">
              <a:solidFill>
                <a:schemeClr val="dk1"/>
              </a:solidFill>
              <a:latin typeface="Muli"/>
              <a:ea typeface="Muli"/>
              <a:cs typeface="Muli"/>
              <a:sym typeface="Muli"/>
            </a:endParaRPr>
          </a:p>
        </p:txBody>
      </p:sp>
      <p:sp>
        <p:nvSpPr>
          <p:cNvPr id="64" name="Google Shape;64;p14"/>
          <p:cNvSpPr txBox="1"/>
          <p:nvPr/>
        </p:nvSpPr>
        <p:spPr>
          <a:xfrm>
            <a:off x="4051994" y="2155200"/>
            <a:ext cx="3339600" cy="5443200"/>
          </a:xfrm>
          <a:prstGeom prst="rect">
            <a:avLst/>
          </a:prstGeom>
          <a:noFill/>
          <a:ln>
            <a:noFill/>
          </a:ln>
        </p:spPr>
        <p:txBody>
          <a:bodyPr anchorCtr="0" anchor="t" bIns="91425" lIns="91425" spcFirstLastPara="1" rIns="91425" wrap="square" tIns="91425">
            <a:noAutofit/>
          </a:bodyPr>
          <a:lstStyle/>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July</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BBQ Battle </a:t>
            </a:r>
            <a:r>
              <a:rPr i="1" lang="en" sz="1200">
                <a:solidFill>
                  <a:schemeClr val="dk1"/>
                </a:solidFill>
                <a:latin typeface="Muli"/>
                <a:ea typeface="Muli"/>
                <a:cs typeface="Muli"/>
                <a:sym typeface="Muli"/>
              </a:rPr>
              <a:t>(Barbecue Day is July 4)</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French Fry Face-Off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(French Fry Day is July 13)</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Ice Cream Debate </a:t>
            </a:r>
            <a:r>
              <a:rPr i="1" lang="en" sz="1200">
                <a:solidFill>
                  <a:schemeClr val="dk1"/>
                </a:solidFill>
                <a:latin typeface="Muli"/>
                <a:ea typeface="Muli"/>
                <a:cs typeface="Muli"/>
                <a:sym typeface="Muli"/>
              </a:rPr>
              <a:t>(Ice Cream Day is July 19)</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August</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Kids’ Menu Mania</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Food Truck Face-Off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September</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Tailgate Food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(National Tailgating Day is Sep. 5)</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Tailgate Cocktail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Breakfast Battle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(Breakfast Day is Sep. 26)</a:t>
            </a:r>
            <a:r>
              <a:rPr lang="en" sz="1200">
                <a:solidFill>
                  <a:schemeClr val="dk1"/>
                </a:solidFill>
                <a:latin typeface="Muli"/>
                <a:ea typeface="Muli"/>
                <a:cs typeface="Muli"/>
                <a:sym typeface="Muli"/>
              </a:rPr>
              <a:t>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October</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Top Taco Spots Showdown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(Taco Day Oct. 4)</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Fall Cocktail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Vegetarian Showdown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(Vegetarian Day is Oct. 1)</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N</a:t>
            </a:r>
            <a:r>
              <a:rPr b="1" lang="en" sz="1200">
                <a:solidFill>
                  <a:schemeClr val="dk1"/>
                </a:solidFill>
                <a:latin typeface="Muli"/>
                <a:ea typeface="Muli"/>
                <a:cs typeface="Muli"/>
                <a:sym typeface="Muli"/>
              </a:rPr>
              <a:t>ovember</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Dessert Showdown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Fast Food Favorites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(Fast Food Day is Nov.16)</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Sandwich Showdown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(Sandwich Day is Nov. 3)</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rPr lang="en" sz="1200">
                <a:solidFill>
                  <a:schemeClr val="dk1"/>
                </a:solidFill>
                <a:latin typeface="Muli"/>
                <a:ea typeface="Muli"/>
                <a:cs typeface="Muli"/>
                <a:sym typeface="Muli"/>
              </a:rPr>
              <a:t>Chinese Take-Out Battle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i="1" lang="en" sz="1200">
                <a:solidFill>
                  <a:schemeClr val="dk1"/>
                </a:solidFill>
                <a:latin typeface="Muli"/>
                <a:ea typeface="Muli"/>
                <a:cs typeface="Muli"/>
                <a:sym typeface="Muli"/>
              </a:rPr>
              <a:t>(Chinese Take-Out Day is Nov. 5)</a:t>
            </a:r>
            <a:endParaRPr i="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December</a:t>
            </a:r>
            <a:endParaRPr b="1"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Cookie Challenge (Cookie Day is Dec. 4)</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Bartender Brawl (Bartender Day is Dec. 5)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Clr>
                <a:schemeClr val="dk1"/>
              </a:buClr>
              <a:buSzPts val="1100"/>
              <a:buFont typeface="Arial"/>
              <a:buNone/>
            </a:pPr>
            <a:r>
              <a:rPr lang="en" sz="1200">
                <a:solidFill>
                  <a:schemeClr val="dk1"/>
                </a:solidFill>
                <a:latin typeface="Muli"/>
                <a:ea typeface="Muli"/>
                <a:cs typeface="Muli"/>
                <a:sym typeface="Muli"/>
              </a:rPr>
              <a:t>Winter Cocktail Challenge </a:t>
            </a:r>
            <a:endParaRPr sz="1200">
              <a:solidFill>
                <a:schemeClr val="dk1"/>
              </a:solidFill>
              <a:latin typeface="Muli"/>
              <a:ea typeface="Muli"/>
              <a:cs typeface="Muli"/>
              <a:sym typeface="Muli"/>
            </a:endParaRPr>
          </a:p>
          <a:p>
            <a:pPr indent="0" lvl="0" marL="0" rtl="0" algn="ctr">
              <a:lnSpc>
                <a:spcPct val="97000"/>
              </a:lnSpc>
              <a:spcBef>
                <a:spcPts val="0"/>
              </a:spcBef>
              <a:spcAft>
                <a:spcPts val="0"/>
              </a:spcAft>
              <a:buNone/>
            </a:pPr>
            <a:r>
              <a:t/>
            </a:r>
            <a:endParaRPr b="1" sz="1200">
              <a:solidFill>
                <a:schemeClr val="dk1"/>
              </a:solidFill>
              <a:latin typeface="Muli"/>
              <a:ea typeface="Muli"/>
              <a:cs typeface="Muli"/>
              <a:sym typeface="Mul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5"/>
          <p:cNvSpPr txBox="1"/>
          <p:nvPr/>
        </p:nvSpPr>
        <p:spPr>
          <a:xfrm>
            <a:off x="221325" y="1367075"/>
            <a:ext cx="7295100" cy="8452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Food Bracket</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Sponsor Ideas</a:t>
            </a:r>
            <a:endParaRPr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9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5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2400">
                <a:solidFill>
                  <a:schemeClr val="dk1"/>
                </a:solidFill>
                <a:latin typeface="Muli"/>
                <a:ea typeface="Muli"/>
                <a:cs typeface="Muli"/>
                <a:sym typeface="Muli"/>
              </a:rPr>
              <a:t>Convention &amp; Visitor Bureaus, Tourism Bureaus</a:t>
            </a:r>
            <a:endParaRPr b="1"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2400">
                <a:solidFill>
                  <a:schemeClr val="dk1"/>
                </a:solidFill>
                <a:latin typeface="Muli"/>
                <a:ea typeface="Muli"/>
                <a:cs typeface="Muli"/>
                <a:sym typeface="Muli"/>
              </a:rPr>
              <a:t>Grocery, Specialty Grocery Stores</a:t>
            </a:r>
            <a:endParaRPr b="1"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2400">
                <a:solidFill>
                  <a:schemeClr val="dk1"/>
                </a:solidFill>
                <a:latin typeface="Muli"/>
                <a:ea typeface="Muli"/>
                <a:cs typeface="Muli"/>
                <a:sym typeface="Muli"/>
              </a:rPr>
              <a:t>(meat, seafood, health food, etc.)</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2400">
                <a:solidFill>
                  <a:schemeClr val="dk1"/>
                </a:solidFill>
                <a:latin typeface="Muli"/>
                <a:ea typeface="Muli"/>
                <a:cs typeface="Muli"/>
                <a:sym typeface="Muli"/>
              </a:rPr>
              <a:t>Beer, Wine, and Liquor Distributors</a:t>
            </a:r>
            <a:endParaRPr b="1"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2400">
                <a:solidFill>
                  <a:schemeClr val="dk1"/>
                </a:solidFill>
                <a:latin typeface="Muli"/>
                <a:ea typeface="Muli"/>
                <a:cs typeface="Muli"/>
                <a:sym typeface="Muli"/>
              </a:rPr>
              <a:t>Drink Mix Companies</a:t>
            </a:r>
            <a:endParaRPr b="1" sz="24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24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24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24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2400">
              <a:solidFill>
                <a:schemeClr val="dk1"/>
              </a:solidFill>
              <a:latin typeface="Muli"/>
              <a:ea typeface="Muli"/>
              <a:cs typeface="Muli"/>
              <a:sym typeface="Muli"/>
            </a:endParaRPr>
          </a:p>
        </p:txBody>
      </p:sp>
      <p:pic>
        <p:nvPicPr>
          <p:cNvPr id="70" name="Google Shape;70;p15"/>
          <p:cNvPicPr preferRelativeResize="0"/>
          <p:nvPr/>
        </p:nvPicPr>
        <p:blipFill rotWithShape="1">
          <a:blip r:embed="rId3">
            <a:alphaModFix/>
          </a:blip>
          <a:srcRect b="37674" l="0" r="0" t="14130"/>
          <a:stretch/>
        </p:blipFill>
        <p:spPr>
          <a:xfrm>
            <a:off x="221313" y="265275"/>
            <a:ext cx="7295127" cy="11018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6"/>
          <p:cNvSpPr txBox="1"/>
          <p:nvPr/>
        </p:nvSpPr>
        <p:spPr>
          <a:xfrm>
            <a:off x="221325" y="1367075"/>
            <a:ext cx="7295100" cy="8452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Food Bracket </a:t>
            </a:r>
            <a:r>
              <a:rPr b="1" lang="en" sz="2000">
                <a:solidFill>
                  <a:schemeClr val="dk1"/>
                </a:solidFill>
                <a:latin typeface="Oswald"/>
                <a:ea typeface="Oswald"/>
                <a:cs typeface="Oswald"/>
                <a:sym typeface="Oswald"/>
              </a:rPr>
              <a:t>Prize Ideas</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1200">
                <a:solidFill>
                  <a:schemeClr val="dk1"/>
                </a:solidFill>
                <a:latin typeface="Muli"/>
                <a:ea typeface="Muli"/>
                <a:cs typeface="Muli"/>
                <a:sym typeface="Muli"/>
              </a:rPr>
              <a:t>Changing your prize each month keeps your bracket fresh and exciting for your audience and allows your advertiser to showcase seasonal offerings. </a:t>
            </a:r>
            <a:endParaRPr b="1"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6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Ja</a:t>
            </a:r>
            <a:r>
              <a:rPr b="1" lang="en" sz="1250">
                <a:solidFill>
                  <a:schemeClr val="dk1"/>
                </a:solidFill>
                <a:latin typeface="Muli"/>
                <a:ea typeface="Muli"/>
                <a:cs typeface="Muli"/>
                <a:sym typeface="Muli"/>
              </a:rPr>
              <a:t>nuary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Grocery Gift Cards, Catering for “Big Game” party</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February</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50">
                <a:solidFill>
                  <a:schemeClr val="dk1"/>
                </a:solidFill>
                <a:latin typeface="Muli"/>
                <a:ea typeface="Muli"/>
                <a:cs typeface="Muli"/>
                <a:sym typeface="Muli"/>
              </a:rPr>
              <a:t>Pizza party (for “Big Game” or Office),  Pizza for a year (one pizza a week x 52 weeks), Valentine’s Dinner for two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March</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Tickets to St. Patrick’s Day events, Watch party for College hoops, Swag from Beer Distributors </a:t>
            </a:r>
            <a:endParaRPr sz="1250">
              <a:solidFill>
                <a:schemeClr val="dk1"/>
              </a:solidFill>
              <a:latin typeface="Muli"/>
              <a:ea typeface="Muli"/>
              <a:cs typeface="Muli"/>
              <a:sym typeface="Muli"/>
            </a:endParaRPr>
          </a:p>
          <a:p>
            <a:pPr indent="0" lvl="0" marL="0" rtl="0" algn="ctr">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April</a:t>
            </a:r>
            <a:endParaRPr b="1"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lang="en" sz="1250">
                <a:solidFill>
                  <a:schemeClr val="dk1"/>
                </a:solidFill>
                <a:latin typeface="Muli"/>
                <a:ea typeface="Muli"/>
                <a:cs typeface="Muli"/>
                <a:sym typeface="Muli"/>
              </a:rPr>
              <a:t>Brewery gift cards, Grocery gift cards</a:t>
            </a:r>
            <a:endParaRPr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May</a:t>
            </a:r>
            <a:endParaRPr b="1"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lang="en" sz="1250">
                <a:solidFill>
                  <a:schemeClr val="dk1"/>
                </a:solidFill>
                <a:latin typeface="Muli"/>
                <a:ea typeface="Muli"/>
                <a:cs typeface="Muli"/>
                <a:sym typeface="Muli"/>
              </a:rPr>
              <a:t>Grill, outdoor furniture, grilling utensils, meat thermometer, seasoning and sauce bundles, grilling gear, grocery gift cards, baking supplies, restaurant gift cards</a:t>
            </a:r>
            <a:endParaRPr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June</a:t>
            </a:r>
            <a:endParaRPr b="1"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lang="en" sz="1250">
                <a:solidFill>
                  <a:schemeClr val="dk1"/>
                </a:solidFill>
                <a:latin typeface="Muli"/>
                <a:ea typeface="Muli"/>
                <a:cs typeface="Muli"/>
                <a:sym typeface="Muli"/>
              </a:rPr>
              <a:t>Office donuts, donuts for a year, gift cards</a:t>
            </a:r>
            <a:endParaRPr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t/>
            </a:r>
            <a:endParaRPr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b="1" lang="en" sz="1250">
                <a:solidFill>
                  <a:schemeClr val="dk1"/>
                </a:solidFill>
                <a:latin typeface="Muli"/>
                <a:ea typeface="Muli"/>
                <a:cs typeface="Muli"/>
                <a:sym typeface="Muli"/>
              </a:rPr>
              <a:t>July</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Grill, outdoor furniture, grilling utensils, meat thermometer, seasoning and sauce bundles, grilling gear, grocery gift cards, restaurant gift cards</a:t>
            </a:r>
            <a:endParaRPr sz="1250">
              <a:solidFill>
                <a:schemeClr val="dk1"/>
              </a:solidFill>
              <a:latin typeface="Muli"/>
              <a:ea typeface="Muli"/>
              <a:cs typeface="Muli"/>
              <a:sym typeface="Muli"/>
            </a:endParaRPr>
          </a:p>
          <a:p>
            <a:pPr indent="0" lvl="0" marL="0" rtl="0" algn="ctr">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August</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Gift cards, Tickets to food truck event</a:t>
            </a:r>
            <a:endParaRPr sz="1250">
              <a:solidFill>
                <a:schemeClr val="dk1"/>
              </a:solidFill>
              <a:latin typeface="Muli"/>
              <a:ea typeface="Muli"/>
              <a:cs typeface="Muli"/>
              <a:sym typeface="Muli"/>
            </a:endParaRPr>
          </a:p>
          <a:p>
            <a:pPr indent="0" lvl="0" marL="0" rtl="0" algn="ctr">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September</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Grocery gift cards, Tailgate supplies, Tailgate party package (tent, chairs, catering), Catering package</a:t>
            </a:r>
            <a:endParaRPr sz="1250">
              <a:solidFill>
                <a:schemeClr val="dk1"/>
              </a:solidFill>
              <a:latin typeface="Muli"/>
              <a:ea typeface="Muli"/>
              <a:cs typeface="Muli"/>
              <a:sym typeface="Muli"/>
            </a:endParaRPr>
          </a:p>
          <a:p>
            <a:pPr indent="0" lvl="0" marL="0" rtl="0" algn="ctr">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October</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Event Tickets, Giftcards</a:t>
            </a:r>
            <a:endParaRPr sz="1250">
              <a:solidFill>
                <a:schemeClr val="dk1"/>
              </a:solidFill>
              <a:latin typeface="Muli"/>
              <a:ea typeface="Muli"/>
              <a:cs typeface="Muli"/>
              <a:sym typeface="Muli"/>
            </a:endParaRPr>
          </a:p>
          <a:p>
            <a:pPr indent="0" lvl="0" marL="0" rtl="0" algn="ctr">
              <a:spcBef>
                <a:spcPts val="0"/>
              </a:spcBef>
              <a:spcAft>
                <a:spcPts val="0"/>
              </a:spcAft>
              <a:buNone/>
            </a:pPr>
            <a:r>
              <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N</a:t>
            </a:r>
            <a:r>
              <a:rPr b="1" lang="en" sz="1250">
                <a:solidFill>
                  <a:schemeClr val="dk1"/>
                </a:solidFill>
                <a:latin typeface="Muli"/>
                <a:ea typeface="Muli"/>
                <a:cs typeface="Muli"/>
                <a:sym typeface="Muli"/>
              </a:rPr>
              <a:t>ovember</a:t>
            </a:r>
            <a:endParaRPr b="1" sz="1250">
              <a:solidFill>
                <a:schemeClr val="dk1"/>
              </a:solidFill>
              <a:latin typeface="Muli"/>
              <a:ea typeface="Muli"/>
              <a:cs typeface="Muli"/>
              <a:sym typeface="Muli"/>
            </a:endParaRPr>
          </a:p>
          <a:p>
            <a:pPr indent="0" lvl="0" marL="0" rtl="0" algn="ctr">
              <a:spcBef>
                <a:spcPts val="0"/>
              </a:spcBef>
              <a:spcAft>
                <a:spcPts val="0"/>
              </a:spcAft>
              <a:buNone/>
            </a:pPr>
            <a:r>
              <a:rPr lang="en" sz="1250">
                <a:solidFill>
                  <a:schemeClr val="dk1"/>
                </a:solidFill>
                <a:latin typeface="Muli"/>
                <a:ea typeface="Muli"/>
                <a:cs typeface="Muli"/>
                <a:sym typeface="Muli"/>
              </a:rPr>
              <a:t>Catering services, Thanksgiving meal, grocery gift cards</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b="1"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b="1" lang="en" sz="1250">
                <a:solidFill>
                  <a:schemeClr val="dk1"/>
                </a:solidFill>
                <a:latin typeface="Muli"/>
                <a:ea typeface="Muli"/>
                <a:cs typeface="Muli"/>
                <a:sym typeface="Muli"/>
              </a:rPr>
              <a:t>December</a:t>
            </a:r>
            <a:endParaRPr b="1" sz="125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lang="en" sz="1250">
                <a:solidFill>
                  <a:schemeClr val="dk1"/>
                </a:solidFill>
                <a:latin typeface="Muli"/>
                <a:ea typeface="Muli"/>
                <a:cs typeface="Muli"/>
                <a:sym typeface="Muli"/>
              </a:rPr>
              <a:t>Giftcards, Bakeware, Cookies or Bagel for your office party</a:t>
            </a:r>
            <a:endParaRPr sz="1250">
              <a:solidFill>
                <a:schemeClr val="dk1"/>
              </a:solidFill>
              <a:latin typeface="Muli"/>
              <a:ea typeface="Muli"/>
              <a:cs typeface="Muli"/>
              <a:sym typeface="Muli"/>
            </a:endParaRPr>
          </a:p>
          <a:p>
            <a:pPr indent="0" lvl="0" marL="0" rtl="0" algn="ctr">
              <a:lnSpc>
                <a:spcPct val="100000"/>
              </a:lnSpc>
              <a:spcBef>
                <a:spcPts val="0"/>
              </a:spcBef>
              <a:spcAft>
                <a:spcPts val="0"/>
              </a:spcAft>
              <a:buNone/>
            </a:pPr>
            <a:r>
              <a:t/>
            </a:r>
            <a:endParaRPr sz="1250">
              <a:solidFill>
                <a:schemeClr val="dk1"/>
              </a:solidFill>
              <a:latin typeface="Muli"/>
              <a:ea typeface="Muli"/>
              <a:cs typeface="Muli"/>
              <a:sym typeface="Muli"/>
            </a:endParaRPr>
          </a:p>
        </p:txBody>
      </p:sp>
      <p:pic>
        <p:nvPicPr>
          <p:cNvPr id="76" name="Google Shape;76;p16"/>
          <p:cNvPicPr preferRelativeResize="0"/>
          <p:nvPr/>
        </p:nvPicPr>
        <p:blipFill rotWithShape="1">
          <a:blip r:embed="rId3">
            <a:alphaModFix/>
          </a:blip>
          <a:srcRect b="37674" l="0" r="0" t="14130"/>
          <a:stretch/>
        </p:blipFill>
        <p:spPr>
          <a:xfrm>
            <a:off x="221313" y="265275"/>
            <a:ext cx="7295127" cy="11018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7"/>
          <p:cNvSpPr txBox="1"/>
          <p:nvPr/>
        </p:nvSpPr>
        <p:spPr>
          <a:xfrm>
            <a:off x="221325" y="1367075"/>
            <a:ext cx="7295100" cy="8452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Food Bracket</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12 Month Campaign</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Be the exclusive sponsor of this 12-Month Food Bracket campaign.  </a:t>
            </a:r>
            <a:r>
              <a:rPr lang="en" sz="1100">
                <a:solidFill>
                  <a:schemeClr val="dk1"/>
                </a:solidFill>
                <a:latin typeface="Muli"/>
                <a:ea typeface="Muli"/>
                <a:cs typeface="Muli"/>
                <a:sym typeface="Muli"/>
              </a:rPr>
              <a:t>Each month</a:t>
            </a:r>
            <a:r>
              <a:rPr lang="en" sz="1100">
                <a:solidFill>
                  <a:schemeClr val="dk1"/>
                </a:solidFill>
                <a:latin typeface="Muli"/>
                <a:ea typeface="Muli"/>
                <a:cs typeface="Muli"/>
                <a:sym typeface="Muli"/>
              </a:rPr>
              <a:t> will have a different food theme (see page 2 for themes) and can feature different products and seasonal l</a:t>
            </a:r>
            <a:r>
              <a:rPr lang="en" sz="1100">
                <a:solidFill>
                  <a:schemeClr val="dk1"/>
                </a:solidFill>
                <a:latin typeface="Muli"/>
                <a:ea typeface="Muli"/>
                <a:cs typeface="Muli"/>
                <a:sym typeface="Muli"/>
              </a:rPr>
              <a:t>ead-gen questions.</a:t>
            </a:r>
            <a:r>
              <a:rPr lang="en" sz="1100">
                <a:solidFill>
                  <a:schemeClr val="dk1"/>
                </a:solidFill>
                <a:latin typeface="Muli"/>
                <a:ea typeface="Muli"/>
                <a:cs typeface="Muli"/>
                <a:sym typeface="Muli"/>
              </a:rPr>
              <a:t>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Multimedia campaign to build brand awareness and engagement with your target audience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Generate qualified leads for your business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Grow your email database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Gather data on your potential customers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Drive traffic to your website</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sponsorship of Food Bracket Monthly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Sponsor logo on promotional elements (print, digital, social, and email) during the 12-Month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50</a:t>
            </a:r>
            <a:r>
              <a:rPr lang="en" sz="1100">
                <a:solidFill>
                  <a:schemeClr val="dk1"/>
                </a:solidFill>
                <a:latin typeface="Muli"/>
                <a:ea typeface="Muli"/>
                <a:cs typeface="Muli"/>
                <a:sym typeface="Muli"/>
              </a:rPr>
              <a:t>K run-of-site impressions</a:t>
            </a:r>
            <a:r>
              <a:rPr lang="en" sz="1100">
                <a:solidFill>
                  <a:schemeClr val="dk1"/>
                </a:solidFill>
                <a:latin typeface="Muli"/>
                <a:ea typeface="Muli"/>
                <a:cs typeface="Muli"/>
                <a:sym typeface="Muli"/>
              </a:rPr>
              <a:t> each month to promote bracket on newspaper.com </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728x90 digital ad unit on bracket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Three unique lead-generation question on the bracket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Opt-in for your email database on the bracket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Facebook Like box on the bracket registration form each month</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298450" lvl="0" marL="4572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Print</a:t>
            </a:r>
            <a:endParaRPr sz="1100">
              <a:solidFill>
                <a:schemeClr val="dk1"/>
              </a:solidFill>
              <a:latin typeface="Muli"/>
              <a:ea typeface="Muli"/>
              <a:cs typeface="Muli"/>
              <a:sym typeface="Muli"/>
            </a:endParaRPr>
          </a:p>
          <a:p>
            <a:pPr indent="-298450" lvl="1" marL="9144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Full page Print Ad to run to run every month for 12 months </a:t>
            </a:r>
            <a:endParaRPr sz="1100">
              <a:solidFill>
                <a:schemeClr val="dk1"/>
              </a:solidFill>
              <a:latin typeface="Muli"/>
              <a:ea typeface="Muli"/>
              <a:cs typeface="Muli"/>
              <a:sym typeface="Muli"/>
            </a:endParaRPr>
          </a:p>
          <a:p>
            <a:pPr indent="-298450" lvl="1" marL="9144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Half-page print contest promotional ad to run every month for 12 months </a:t>
            </a:r>
            <a:endParaRPr sz="1100">
              <a:solidFill>
                <a:schemeClr val="dk1"/>
              </a:solidFill>
              <a:latin typeface="Muli"/>
              <a:ea typeface="Muli"/>
              <a:cs typeface="Muli"/>
              <a:sym typeface="Muli"/>
            </a:endParaRPr>
          </a:p>
          <a:p>
            <a:pPr indent="0" lvl="0" marL="0" rtl="0" algn="l">
              <a:spcBef>
                <a:spcPts val="0"/>
              </a:spcBef>
              <a:spcAft>
                <a:spcPts val="0"/>
              </a:spcAft>
              <a:buNone/>
            </a:pPr>
            <a:r>
              <a:t/>
            </a:r>
            <a:endParaRPr sz="1100">
              <a:solidFill>
                <a:schemeClr val="dk1"/>
              </a:solidFill>
              <a:latin typeface="Muli"/>
              <a:ea typeface="Muli"/>
              <a:cs typeface="Muli"/>
              <a:sym typeface="Muli"/>
            </a:endParaRPr>
          </a:p>
          <a:p>
            <a:pPr indent="-298450" lvl="0" marL="4572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Email</a:t>
            </a:r>
            <a:endParaRPr sz="1100">
              <a:solidFill>
                <a:schemeClr val="dk1"/>
              </a:solidFill>
              <a:latin typeface="Muli"/>
              <a:ea typeface="Muli"/>
              <a:cs typeface="Muli"/>
              <a:sym typeface="Muli"/>
            </a:endParaRPr>
          </a:p>
          <a:p>
            <a:pPr indent="-298450" lvl="1" marL="9144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Recognition on all bracket promotional emails</a:t>
            </a:r>
            <a:r>
              <a:rPr lang="en" sz="1100">
                <a:solidFill>
                  <a:schemeClr val="dk1"/>
                </a:solidFill>
                <a:latin typeface="Muli"/>
                <a:ea typeface="Muli"/>
                <a:cs typeface="Muli"/>
                <a:sym typeface="Muli"/>
              </a:rPr>
              <a:t> to our opted-in database of 30,000 (Your Email List Size goes here)</a:t>
            </a:r>
            <a:endParaRPr sz="1100">
              <a:solidFill>
                <a:schemeClr val="dk1"/>
              </a:solidFill>
              <a:latin typeface="Muli"/>
              <a:ea typeface="Muli"/>
              <a:cs typeface="Muli"/>
              <a:sym typeface="Muli"/>
            </a:endParaRPr>
          </a:p>
          <a:p>
            <a:pPr indent="-298450" lvl="2" marL="13716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invite email</a:t>
            </a:r>
            <a:r>
              <a:rPr lang="en" sz="1100">
                <a:solidFill>
                  <a:schemeClr val="dk1"/>
                </a:solidFill>
                <a:latin typeface="Muli"/>
                <a:ea typeface="Muli"/>
                <a:cs typeface="Muli"/>
                <a:sym typeface="Muli"/>
              </a:rPr>
              <a:t> to be sent at the beginning of each month of the campaign</a:t>
            </a:r>
            <a:endParaRPr sz="1100">
              <a:solidFill>
                <a:schemeClr val="dk1"/>
              </a:solidFill>
              <a:latin typeface="Muli"/>
              <a:ea typeface="Muli"/>
              <a:cs typeface="Muli"/>
              <a:sym typeface="Muli"/>
            </a:endParaRPr>
          </a:p>
          <a:p>
            <a:pPr indent="-298450" lvl="2" marL="13716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thank you email sent to everyone who participates in the bracket with a coupon or offer from your business </a:t>
            </a:r>
            <a:endParaRPr sz="1100">
              <a:solidFill>
                <a:schemeClr val="dk1"/>
              </a:solidFill>
              <a:latin typeface="Muli"/>
              <a:ea typeface="Muli"/>
              <a:cs typeface="Muli"/>
              <a:sym typeface="Muli"/>
            </a:endParaRPr>
          </a:p>
          <a:p>
            <a:pPr indent="-298450" lvl="2" marL="13716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U</a:t>
            </a:r>
            <a:r>
              <a:rPr lang="en" sz="1100">
                <a:solidFill>
                  <a:schemeClr val="dk1"/>
                </a:solidFill>
                <a:latin typeface="Muli"/>
                <a:ea typeface="Muli"/>
                <a:cs typeface="Muli"/>
                <a:sym typeface="Muli"/>
              </a:rPr>
              <a:t>sers also have the option to </a:t>
            </a:r>
            <a:r>
              <a:rPr lang="en" sz="1100">
                <a:solidFill>
                  <a:schemeClr val="dk1"/>
                </a:solidFill>
                <a:latin typeface="Muli"/>
                <a:ea typeface="Muli"/>
                <a:cs typeface="Muli"/>
                <a:sym typeface="Muli"/>
              </a:rPr>
              <a:t>receive</a:t>
            </a:r>
            <a:r>
              <a:rPr lang="en" sz="1100">
                <a:solidFill>
                  <a:schemeClr val="dk1"/>
                </a:solidFill>
                <a:latin typeface="Muli"/>
                <a:ea typeface="Muli"/>
                <a:cs typeface="Muli"/>
                <a:sym typeface="Muli"/>
              </a:rPr>
              <a:t> round reminder e</a:t>
            </a:r>
            <a:r>
              <a:rPr lang="en" sz="1100">
                <a:solidFill>
                  <a:schemeClr val="dk1"/>
                </a:solidFill>
                <a:latin typeface="Muli"/>
                <a:ea typeface="Muli"/>
                <a:cs typeface="Muli"/>
                <a:sym typeface="Muli"/>
              </a:rPr>
              <a:t>mails at the beginning of each round of the bracket. Your logo and bracket branding would appear in these emails as well.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Monthly Gift Card Valued at $XXX Per Month for 12 Months (See page 3 for more prize ideas)</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Year Long Time Frame Goes Here</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EXCLUSIVE SPONSOR VALUE:</a:t>
            </a:r>
            <a:r>
              <a:rPr lang="en" sz="1200">
                <a:solidFill>
                  <a:schemeClr val="dk1"/>
                </a:solidFill>
                <a:latin typeface="Muli"/>
                <a:ea typeface="Muli"/>
                <a:cs typeface="Muli"/>
                <a:sym typeface="Muli"/>
              </a:rPr>
              <a:t> $X,XXX a month (12-month sponsorship package) </a:t>
            </a:r>
            <a:endParaRPr b="1"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 </a:t>
            </a:r>
            <a:r>
              <a:rPr lang="en" sz="1200">
                <a:solidFill>
                  <a:schemeClr val="dk1"/>
                </a:solidFill>
                <a:latin typeface="Muli"/>
                <a:ea typeface="Muli"/>
                <a:cs typeface="Muli"/>
                <a:sym typeface="Muli"/>
              </a:rPr>
              <a:t>$1,000/month (small market) $2</a:t>
            </a:r>
            <a:r>
              <a:rPr lang="en" sz="1200">
                <a:solidFill>
                  <a:schemeClr val="dk1"/>
                </a:solidFill>
                <a:latin typeface="Muli"/>
                <a:ea typeface="Muli"/>
                <a:cs typeface="Muli"/>
                <a:sym typeface="Muli"/>
              </a:rPr>
              <a:t>,5</a:t>
            </a:r>
            <a:r>
              <a:rPr lang="en" sz="1200">
                <a:solidFill>
                  <a:schemeClr val="dk1"/>
                </a:solidFill>
                <a:latin typeface="Muli"/>
                <a:ea typeface="Muli"/>
                <a:cs typeface="Muli"/>
                <a:sym typeface="Muli"/>
              </a:rPr>
              <a:t>00</a:t>
            </a:r>
            <a:r>
              <a:rPr lang="en" sz="1200">
                <a:solidFill>
                  <a:schemeClr val="dk1"/>
                </a:solidFill>
                <a:latin typeface="Muli"/>
                <a:ea typeface="Muli"/>
                <a:cs typeface="Muli"/>
                <a:sym typeface="Muli"/>
              </a:rPr>
              <a:t>/month </a:t>
            </a:r>
            <a:r>
              <a:rPr lang="en" sz="1200">
                <a:solidFill>
                  <a:schemeClr val="dk1"/>
                </a:solidFill>
                <a:latin typeface="Muli"/>
                <a:ea typeface="Muli"/>
                <a:cs typeface="Muli"/>
                <a:sym typeface="Muli"/>
              </a:rPr>
              <a:t>(mid-size market), $5,000/month (</a:t>
            </a:r>
            <a:r>
              <a:rPr lang="en" sz="1200">
                <a:solidFill>
                  <a:schemeClr val="dk1"/>
                </a:solidFill>
                <a:latin typeface="Muli"/>
                <a:ea typeface="Muli"/>
                <a:cs typeface="Muli"/>
                <a:sym typeface="Muli"/>
              </a:rPr>
              <a:t>large</a:t>
            </a:r>
            <a:r>
              <a:rPr lang="en" sz="1200">
                <a:solidFill>
                  <a:schemeClr val="dk1"/>
                </a:solidFill>
                <a:latin typeface="Muli"/>
                <a:ea typeface="Muli"/>
                <a:cs typeface="Muli"/>
                <a:sym typeface="Muli"/>
              </a:rPr>
              <a:t> market)</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www.magazine.com</a:t>
            </a:r>
            <a:endParaRPr sz="1200">
              <a:latin typeface="Muli"/>
              <a:ea typeface="Muli"/>
              <a:cs typeface="Muli"/>
              <a:sym typeface="Muli"/>
            </a:endParaRPr>
          </a:p>
        </p:txBody>
      </p:sp>
      <p:pic>
        <p:nvPicPr>
          <p:cNvPr id="82" name="Google Shape;82;p17"/>
          <p:cNvPicPr preferRelativeResize="0"/>
          <p:nvPr/>
        </p:nvPicPr>
        <p:blipFill rotWithShape="1">
          <a:blip r:embed="rId3">
            <a:alphaModFix/>
          </a:blip>
          <a:srcRect b="37674" l="0" r="0" t="14130"/>
          <a:stretch/>
        </p:blipFill>
        <p:spPr>
          <a:xfrm>
            <a:off x="221313" y="265275"/>
            <a:ext cx="7295127" cy="1101800"/>
          </a:xfrm>
          <a:prstGeom prst="rect">
            <a:avLst/>
          </a:prstGeom>
          <a:noFill/>
          <a:ln>
            <a:noFill/>
          </a:ln>
        </p:spPr>
      </p:pic>
      <p:sp>
        <p:nvSpPr>
          <p:cNvPr id="83" name="Google Shape;83;p17"/>
          <p:cNvSpPr txBox="1"/>
          <p:nvPr/>
        </p:nvSpPr>
        <p:spPr>
          <a:xfrm>
            <a:off x="5734050" y="265275"/>
            <a:ext cx="1686000" cy="357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latin typeface="Oswald"/>
                <a:ea typeface="Oswald"/>
                <a:cs typeface="Oswald"/>
                <a:sym typeface="Oswald"/>
              </a:rPr>
              <a:t>Magazine</a:t>
            </a:r>
            <a:endParaRPr b="1" sz="2400">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